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C7_ED6A599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463" r:id="rId4"/>
    <p:sldId id="261" r:id="rId5"/>
    <p:sldId id="452" r:id="rId6"/>
    <p:sldId id="457" r:id="rId7"/>
    <p:sldId id="456" r:id="rId8"/>
    <p:sldId id="458" r:id="rId9"/>
    <p:sldId id="459" r:id="rId10"/>
    <p:sldId id="461" r:id="rId11"/>
    <p:sldId id="455" r:id="rId12"/>
    <p:sldId id="464" r:id="rId13"/>
    <p:sldId id="460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3785C-9F46-1E08-895F-5972FC6E2095}" name="Teri Banas" initials="TB" userId="S::teri@michiganschildren.org::47d277a8-106b-43cb-9819-d3d89a455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C7_ED6A5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707E0C-D61A-4B54-A95F-BC1F5A72DB41}" authorId="{31D3785C-9F46-1E08-895F-5972FC6E2095}" created="2023-10-24T18:20:38.1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8948121" sldId="455"/>
      <ac:graphicFrameMk id="2" creationId="{A4C9CEEE-9F34-7689-1819-DB4B98AC68D9}"/>
    </ac:deMkLst>
    <p188:txBody>
      <a:bodyPr/>
      <a:lstStyle/>
      <a:p>
        <a:r>
          <a:rPr lang="en-US"/>
          <a:t>Hi kali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B53B5-7889-4758-8A2C-B943E8BEDD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A754C-895C-48C1-8756-6DA34F3EF3FF}">
      <dgm:prSet custT="1"/>
      <dgm:spPr/>
      <dgm:t>
        <a:bodyPr/>
        <a:lstStyle/>
        <a:p>
          <a:endParaRPr lang="en-US" sz="3200" b="1" dirty="0"/>
        </a:p>
        <a:p>
          <a:r>
            <a:rPr lang="en-US" sz="3200" b="1" dirty="0"/>
            <a:t>Find a recording of today’s meeting under Program &amp; Events, </a:t>
          </a:r>
          <a:r>
            <a:rPr lang="en-US" sz="32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3200" b="1" dirty="0">
            <a:solidFill>
              <a:schemeClr val="bg1"/>
            </a:solidFill>
          </a:endParaRPr>
        </a:p>
        <a:p>
          <a:r>
            <a:rPr lang="en-US" sz="2000" dirty="0"/>
            <a:t>  </a:t>
          </a:r>
        </a:p>
      </dgm:t>
    </dgm:pt>
    <dgm:pt modelId="{B4B34324-AA25-4E53-8A12-FC27309D7A52}" type="parTrans" cxnId="{3B537368-802D-4C1C-91B5-E6407B523192}">
      <dgm:prSet/>
      <dgm:spPr/>
      <dgm:t>
        <a:bodyPr/>
        <a:lstStyle/>
        <a:p>
          <a:endParaRPr lang="en-US"/>
        </a:p>
      </dgm:t>
    </dgm:pt>
    <dgm:pt modelId="{6F0ED642-7AB6-4B8C-A42E-6D4A7F307983}" type="sibTrans" cxnId="{3B537368-802D-4C1C-91B5-E6407B523192}">
      <dgm:prSet/>
      <dgm:spPr/>
      <dgm:t>
        <a:bodyPr/>
        <a:lstStyle/>
        <a:p>
          <a:endParaRPr lang="en-US"/>
        </a:p>
      </dgm:t>
    </dgm:pt>
    <dgm:pt modelId="{FB967CA6-0140-4205-896A-4493F95FBDD3}">
      <dgm:prSet custT="1"/>
      <dgm:spPr/>
      <dgm:t>
        <a:bodyPr/>
        <a:lstStyle/>
        <a:p>
          <a:r>
            <a:rPr lang="en-US" sz="3200" b="1" dirty="0"/>
            <a:t>Join us for our next Lunch &amp; Learn on December 13th. “A Year in Review”</a:t>
          </a:r>
          <a:endParaRPr lang="en-US" sz="3200" dirty="0"/>
        </a:p>
      </dgm:t>
    </dgm:pt>
    <dgm:pt modelId="{3302B3B4-BB63-4325-9801-19993404A271}" type="parTrans" cxnId="{2FFA9CB4-56D6-42E5-9ED6-E9F21725EACD}">
      <dgm:prSet/>
      <dgm:spPr/>
      <dgm:t>
        <a:bodyPr/>
        <a:lstStyle/>
        <a:p>
          <a:endParaRPr lang="en-US"/>
        </a:p>
      </dgm:t>
    </dgm:pt>
    <dgm:pt modelId="{8597594B-D6B0-48F7-ADCD-4C8C4EF85929}" type="sibTrans" cxnId="{2FFA9CB4-56D6-42E5-9ED6-E9F21725EACD}">
      <dgm:prSet/>
      <dgm:spPr/>
      <dgm:t>
        <a:bodyPr/>
        <a:lstStyle/>
        <a:p>
          <a:endParaRPr lang="en-US"/>
        </a:p>
      </dgm:t>
    </dgm:pt>
    <dgm:pt modelId="{4B826FDF-6FE7-44B4-804E-0A08E5CC1729}">
      <dgm:prSet custT="1"/>
      <dgm:spPr/>
      <dgm:t>
        <a:bodyPr/>
        <a:lstStyle/>
        <a:p>
          <a:r>
            <a:rPr lang="en-US" sz="3200" b="1" dirty="0"/>
            <a:t>Sign up to receive our e-bulletin at  </a:t>
          </a:r>
          <a:r>
            <a:rPr lang="en-US" sz="32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r>
            <a:rPr lang="en-US" sz="3200" b="1" dirty="0">
              <a:solidFill>
                <a:schemeClr val="bg1"/>
              </a:solidFill>
            </a:rPr>
            <a:t> under Act Now tab</a:t>
          </a:r>
          <a:endParaRPr lang="en-US" sz="3200" dirty="0">
            <a:solidFill>
              <a:schemeClr val="bg1"/>
            </a:solidFill>
          </a:endParaRPr>
        </a:p>
      </dgm:t>
    </dgm:pt>
    <dgm:pt modelId="{1BE597B2-29C1-40BC-BC96-F2C4CF2CA305}" type="parTrans" cxnId="{3B0ECD00-4156-49F2-B81D-BDC435EC524C}">
      <dgm:prSet/>
      <dgm:spPr/>
      <dgm:t>
        <a:bodyPr/>
        <a:lstStyle/>
        <a:p>
          <a:endParaRPr lang="en-US"/>
        </a:p>
      </dgm:t>
    </dgm:pt>
    <dgm:pt modelId="{9AF498A1-7ABC-4BFB-9BB6-0165D11F88F1}" type="sibTrans" cxnId="{3B0ECD00-4156-49F2-B81D-BDC435EC524C}">
      <dgm:prSet/>
      <dgm:spPr/>
      <dgm:t>
        <a:bodyPr/>
        <a:lstStyle/>
        <a:p>
          <a:endParaRPr lang="en-US"/>
        </a:p>
      </dgm:t>
    </dgm:pt>
    <dgm:pt modelId="{5966C70A-E87F-48D3-8861-1EF04FE560E4}" type="pres">
      <dgm:prSet presAssocID="{23AB53B5-7889-4758-8A2C-B943E8BEDD9C}" presName="Name0" presStyleCnt="0">
        <dgm:presLayoutVars>
          <dgm:dir/>
          <dgm:animLvl val="lvl"/>
          <dgm:resizeHandles val="exact"/>
        </dgm:presLayoutVars>
      </dgm:prSet>
      <dgm:spPr/>
    </dgm:pt>
    <dgm:pt modelId="{BD57805C-D13E-4D77-B0B4-4361F3BF8137}" type="pres">
      <dgm:prSet presAssocID="{11DA754C-895C-48C1-8756-6DA34F3EF3FF}" presName="linNode" presStyleCnt="0"/>
      <dgm:spPr/>
    </dgm:pt>
    <dgm:pt modelId="{F3DCC617-DD6C-4CB5-B350-5EFD774F572F}" type="pres">
      <dgm:prSet presAssocID="{11DA754C-895C-48C1-8756-6DA34F3EF3FF}" presName="parentText" presStyleLbl="node1" presStyleIdx="0" presStyleCnt="3" custScaleX="127646" custScaleY="73810">
        <dgm:presLayoutVars>
          <dgm:chMax val="1"/>
          <dgm:bulletEnabled val="1"/>
        </dgm:presLayoutVars>
      </dgm:prSet>
      <dgm:spPr/>
    </dgm:pt>
    <dgm:pt modelId="{EA063AD5-BADF-425A-AF59-0CBB5CCB748F}" type="pres">
      <dgm:prSet presAssocID="{6F0ED642-7AB6-4B8C-A42E-6D4A7F307983}" presName="sp" presStyleCnt="0"/>
      <dgm:spPr/>
    </dgm:pt>
    <dgm:pt modelId="{98FFDC9F-1217-4F72-B58F-1F76F9EC5DDE}" type="pres">
      <dgm:prSet presAssocID="{FB967CA6-0140-4205-896A-4493F95FBDD3}" presName="linNode" presStyleCnt="0"/>
      <dgm:spPr/>
    </dgm:pt>
    <dgm:pt modelId="{21F90B32-F583-4A5C-966E-78FFBC06E3BC}" type="pres">
      <dgm:prSet presAssocID="{FB967CA6-0140-4205-896A-4493F95FBDD3}" presName="parentText" presStyleLbl="node1" presStyleIdx="1" presStyleCnt="3" custScaleX="129065">
        <dgm:presLayoutVars>
          <dgm:chMax val="1"/>
          <dgm:bulletEnabled val="1"/>
        </dgm:presLayoutVars>
      </dgm:prSet>
      <dgm:spPr/>
    </dgm:pt>
    <dgm:pt modelId="{D02F2211-48DC-4DD0-8435-3E8959DE16D7}" type="pres">
      <dgm:prSet presAssocID="{8597594B-D6B0-48F7-ADCD-4C8C4EF85929}" presName="sp" presStyleCnt="0"/>
      <dgm:spPr/>
    </dgm:pt>
    <dgm:pt modelId="{98713D5B-FB50-4036-AD55-E5582599C89F}" type="pres">
      <dgm:prSet presAssocID="{4B826FDF-6FE7-44B4-804E-0A08E5CC1729}" presName="linNode" presStyleCnt="0"/>
      <dgm:spPr/>
    </dgm:pt>
    <dgm:pt modelId="{BF1E8887-F4D6-46AB-BC3C-BE84E835B03C}" type="pres">
      <dgm:prSet presAssocID="{4B826FDF-6FE7-44B4-804E-0A08E5CC1729}" presName="parentText" presStyleLbl="node1" presStyleIdx="2" presStyleCnt="3" custScaleX="128413" custScaleY="85804" custLinFactNeighborX="518" custLinFactNeighborY="-4018">
        <dgm:presLayoutVars>
          <dgm:chMax val="1"/>
          <dgm:bulletEnabled val="1"/>
        </dgm:presLayoutVars>
      </dgm:prSet>
      <dgm:spPr/>
    </dgm:pt>
  </dgm:ptLst>
  <dgm:cxnLst>
    <dgm:cxn modelId="{3B0ECD00-4156-49F2-B81D-BDC435EC524C}" srcId="{23AB53B5-7889-4758-8A2C-B943E8BEDD9C}" destId="{4B826FDF-6FE7-44B4-804E-0A08E5CC1729}" srcOrd="2" destOrd="0" parTransId="{1BE597B2-29C1-40BC-BC96-F2C4CF2CA305}" sibTransId="{9AF498A1-7ABC-4BFB-9BB6-0165D11F88F1}"/>
    <dgm:cxn modelId="{C706E625-752B-4246-AF75-DAE1885D45D6}" type="presOf" srcId="{4B826FDF-6FE7-44B4-804E-0A08E5CC1729}" destId="{BF1E8887-F4D6-46AB-BC3C-BE84E835B03C}" srcOrd="0" destOrd="0" presId="urn:microsoft.com/office/officeart/2005/8/layout/vList5"/>
    <dgm:cxn modelId="{2D29BD31-1679-4371-8F1B-8E2A93036F40}" type="presOf" srcId="{11DA754C-895C-48C1-8756-6DA34F3EF3FF}" destId="{F3DCC617-DD6C-4CB5-B350-5EFD774F572F}" srcOrd="0" destOrd="0" presId="urn:microsoft.com/office/officeart/2005/8/layout/vList5"/>
    <dgm:cxn modelId="{3B537368-802D-4C1C-91B5-E6407B523192}" srcId="{23AB53B5-7889-4758-8A2C-B943E8BEDD9C}" destId="{11DA754C-895C-48C1-8756-6DA34F3EF3FF}" srcOrd="0" destOrd="0" parTransId="{B4B34324-AA25-4E53-8A12-FC27309D7A52}" sibTransId="{6F0ED642-7AB6-4B8C-A42E-6D4A7F307983}"/>
    <dgm:cxn modelId="{08E7525A-AE6B-4214-B078-9CA4F6618B17}" type="presOf" srcId="{FB967CA6-0140-4205-896A-4493F95FBDD3}" destId="{21F90B32-F583-4A5C-966E-78FFBC06E3BC}" srcOrd="0" destOrd="0" presId="urn:microsoft.com/office/officeart/2005/8/layout/vList5"/>
    <dgm:cxn modelId="{2FFA9CB4-56D6-42E5-9ED6-E9F21725EACD}" srcId="{23AB53B5-7889-4758-8A2C-B943E8BEDD9C}" destId="{FB967CA6-0140-4205-896A-4493F95FBDD3}" srcOrd="1" destOrd="0" parTransId="{3302B3B4-BB63-4325-9801-19993404A271}" sibTransId="{8597594B-D6B0-48F7-ADCD-4C8C4EF85929}"/>
    <dgm:cxn modelId="{7BFC42DB-7886-4BBC-85BD-675EF2902017}" type="presOf" srcId="{23AB53B5-7889-4758-8A2C-B943E8BEDD9C}" destId="{5966C70A-E87F-48D3-8861-1EF04FE560E4}" srcOrd="0" destOrd="0" presId="urn:microsoft.com/office/officeart/2005/8/layout/vList5"/>
    <dgm:cxn modelId="{D2FF6DF7-CB63-4C56-A6C3-CA49B0476DE1}" type="presParOf" srcId="{5966C70A-E87F-48D3-8861-1EF04FE560E4}" destId="{BD57805C-D13E-4D77-B0B4-4361F3BF8137}" srcOrd="0" destOrd="0" presId="urn:microsoft.com/office/officeart/2005/8/layout/vList5"/>
    <dgm:cxn modelId="{C28CA1B2-018B-46D8-A8E6-ACA6EDEA5F55}" type="presParOf" srcId="{BD57805C-D13E-4D77-B0B4-4361F3BF8137}" destId="{F3DCC617-DD6C-4CB5-B350-5EFD774F572F}" srcOrd="0" destOrd="0" presId="urn:microsoft.com/office/officeart/2005/8/layout/vList5"/>
    <dgm:cxn modelId="{D09BA7B6-C22D-4AFF-9322-1E99FE9C9C25}" type="presParOf" srcId="{5966C70A-E87F-48D3-8861-1EF04FE560E4}" destId="{EA063AD5-BADF-425A-AF59-0CBB5CCB748F}" srcOrd="1" destOrd="0" presId="urn:microsoft.com/office/officeart/2005/8/layout/vList5"/>
    <dgm:cxn modelId="{C813AF04-2F8B-47BC-BA21-8290DDB0D277}" type="presParOf" srcId="{5966C70A-E87F-48D3-8861-1EF04FE560E4}" destId="{98FFDC9F-1217-4F72-B58F-1F76F9EC5DDE}" srcOrd="2" destOrd="0" presId="urn:microsoft.com/office/officeart/2005/8/layout/vList5"/>
    <dgm:cxn modelId="{041E9D6D-1878-4BA6-AADA-F20FBCD7C1EC}" type="presParOf" srcId="{98FFDC9F-1217-4F72-B58F-1F76F9EC5DDE}" destId="{21F90B32-F583-4A5C-966E-78FFBC06E3BC}" srcOrd="0" destOrd="0" presId="urn:microsoft.com/office/officeart/2005/8/layout/vList5"/>
    <dgm:cxn modelId="{10813E69-E838-41E4-993A-03A2DA07E95B}" type="presParOf" srcId="{5966C70A-E87F-48D3-8861-1EF04FE560E4}" destId="{D02F2211-48DC-4DD0-8435-3E8959DE16D7}" srcOrd="3" destOrd="0" presId="urn:microsoft.com/office/officeart/2005/8/layout/vList5"/>
    <dgm:cxn modelId="{28BF9E66-9D18-4097-81C2-8CDDECE7FC18}" type="presParOf" srcId="{5966C70A-E87F-48D3-8861-1EF04FE560E4}" destId="{98713D5B-FB50-4036-AD55-E5582599C89F}" srcOrd="4" destOrd="0" presId="urn:microsoft.com/office/officeart/2005/8/layout/vList5"/>
    <dgm:cxn modelId="{8FBCE49E-6C19-4B01-9A04-28FBBAB9807D}" type="presParOf" srcId="{98713D5B-FB50-4036-AD55-E5582599C89F}" destId="{BF1E8887-F4D6-46AB-BC3C-BE84E835B0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B53B5-7889-4758-8A2C-B943E8BEDD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6C70A-E87F-48D3-8861-1EF04FE560E4}" type="pres">
      <dgm:prSet presAssocID="{23AB53B5-7889-4758-8A2C-B943E8BEDD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BFC42DB-7886-4BBC-85BD-675EF2902017}" type="presOf" srcId="{23AB53B5-7889-4758-8A2C-B943E8BEDD9C}" destId="{5966C70A-E87F-48D3-8861-1EF04FE560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CC617-DD6C-4CB5-B350-5EFD774F572F}">
      <dsp:nvSpPr>
        <dsp:cNvPr id="0" name=""/>
        <dsp:cNvSpPr/>
      </dsp:nvSpPr>
      <dsp:spPr>
        <a:xfrm>
          <a:off x="3941058" y="2443"/>
          <a:ext cx="6765529" cy="167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Find a recording of today’s meeting under Program &amp; Events, </a:t>
          </a:r>
          <a:r>
            <a:rPr lang="en-US" sz="32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3200" b="1" kern="1200" dirty="0">
            <a:solidFill>
              <a:schemeClr val="bg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</a:t>
          </a:r>
        </a:p>
      </dsp:txBody>
      <dsp:txXfrm>
        <a:off x="4023057" y="84442"/>
        <a:ext cx="6601531" cy="1515754"/>
      </dsp:txXfrm>
    </dsp:sp>
    <dsp:sp modelId="{21F90B32-F583-4A5C-966E-78FFBC06E3BC}">
      <dsp:nvSpPr>
        <dsp:cNvPr id="0" name=""/>
        <dsp:cNvSpPr/>
      </dsp:nvSpPr>
      <dsp:spPr>
        <a:xfrm>
          <a:off x="3941058" y="1795984"/>
          <a:ext cx="6840739" cy="2275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Join us for our next Lunch &amp; Learn on December 13th. “A Year in Review”</a:t>
          </a:r>
          <a:endParaRPr lang="en-US" sz="3200" kern="1200" dirty="0"/>
        </a:p>
      </dsp:txBody>
      <dsp:txXfrm>
        <a:off x="4052152" y="1907078"/>
        <a:ext cx="6618551" cy="2053590"/>
      </dsp:txXfrm>
    </dsp:sp>
    <dsp:sp modelId="{BF1E8887-F4D6-46AB-BC3C-BE84E835B03C}">
      <dsp:nvSpPr>
        <dsp:cNvPr id="0" name=""/>
        <dsp:cNvSpPr/>
      </dsp:nvSpPr>
      <dsp:spPr>
        <a:xfrm>
          <a:off x="3968513" y="4094110"/>
          <a:ext cx="6806181" cy="195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Sign up to receive our e-bulletin at  </a:t>
          </a:r>
          <a:r>
            <a:rPr lang="en-US" sz="32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r>
            <a:rPr lang="en-US" sz="3200" b="1" kern="1200" dirty="0">
              <a:solidFill>
                <a:schemeClr val="bg1"/>
              </a:solidFill>
            </a:rPr>
            <a:t> under Act Now tab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063836" y="4189433"/>
        <a:ext cx="6615535" cy="1762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A642886-5F27-4123-8AA6-6359BFCCFB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FE6C47-224A-4BA5-9E64-B5624A20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topic:  I’m really happy we were able to pull together this particular panel of experts today to talk about how to build an annual advocacy plan.  I’ve always been a planner, more so as I’ve gotten older, but I personally are looking for some guidance today.  For anyone who’s  googled advocacy planning  -you’ll find an array of colorful infographics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E6C47-224A-4BA5-9E64-B5624A2049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That’s why we’ve invited four knowledgeable and smart individuals here today to put it all together for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E6C47-224A-4BA5-9E64-B5624A204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person (left to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E6C47-224A-4BA5-9E64-B5624A204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4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E6C47-224A-4BA5-9E64-B5624A2049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E6C47-224A-4BA5-9E64-B5624A2049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0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ECBD-0271-DD15-4BAE-B5532B173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C5229-E381-0D1F-E652-BF84EE835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A3B8-8C1C-E78B-6A9E-C49407BC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5CFF-D808-9669-B05B-D65CD030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D7141-1CDB-C2A5-F570-2AEC94BE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FB55-CC97-47F7-83AB-AE0B1117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04F6F-189F-DFA8-B811-58C26E7E0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8246-A2F4-E8AF-AD70-1740EB4A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78DD-F058-EA72-65B7-DECDA5E2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1183-ADE8-35D8-F875-4DD68E66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303D7-46AC-4C05-92FF-869B3E7F9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4B32-942B-600D-42EF-4F25B9610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31B8-0919-6788-3E1D-598A4DD6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5C3B-2348-8B59-1479-0FC465D3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A593-C343-988E-880C-C3E9D01C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F9F2-4B1D-1078-FEA1-12F31433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63F0-4BB2-F13F-408C-42C31642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44D98-3ECC-381C-AEBB-F07CBAB4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6AB4F-38B4-8DFE-124B-991572B1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ABC5-888C-0320-92EF-966E4557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0318-5213-2E64-8D43-9679FA04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4D49-9809-7157-F432-DD9C588BB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0D28-DCEC-9ACD-1BF0-D8B943F5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2C015-1021-CB35-83A1-5FA81162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C5BA-8350-47DB-8CA7-15BA36A6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B206-02F1-C8E5-3C85-4701D011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393-FE31-D67F-68AB-D305B4736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740A-4632-1CEE-6F51-193127937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488C-19CE-2041-123F-175A3CA4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D977-1E19-D0F2-A361-CCFCA56F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3464E-8983-2179-1E7E-A0261C23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5D0D-A74A-8C94-900D-B5E39488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38A18-A85D-3122-F6A7-0AED11681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13278-A1FC-7BB7-9E13-9A57B3C4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B1EBB-078A-F415-AF84-8B7CD4361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0BE5D-85EC-AB91-A0E4-C375EC1D5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5B903-7588-CB2F-DAF8-458E8B84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273B-81D1-1B80-5104-B9545E70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3FF09-678E-2541-DF90-DED356D6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04C7-771A-90DE-DD1B-67B47FEA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A711A-1596-AC46-DD2B-535C333F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1B009-749C-2638-7DAD-045F1F3E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9C964-E9DF-466F-D0ED-A732CD7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2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B6178-DC2F-DA5B-FBF2-7D9584C2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A6240-9462-84EA-2A14-B4E334BC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A295A-F5D7-4379-4F44-06A4DF73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C038-3290-A81C-72E0-00286553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ED0E-C1BE-610A-CCAA-05778C576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24101-CFBC-086C-FD85-8574268C0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F60A7-A4C9-3FC6-5C41-53F9687D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641F0-17F4-B332-647B-156F3EE0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9B7D-F350-D3A7-AF04-274AF932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F5C3-4F58-7429-EBA4-4D5610BE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64057-28DE-B057-AB41-7AF55A7FC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C0516-C116-515E-6A98-6C945DB54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C587A-559A-ED89-BBF6-E42CA1F8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0471-BB33-BA01-ADFB-E7DF80D8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FDD7-E88C-58F6-1026-4C8F9E12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76669-004B-DFD1-0712-620ABFCF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06231-F8D5-AACD-31BA-C7224F97A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9769-3D15-403E-8907-E9CCAC1C3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59BB-DDD0-4390-8DBB-64496270C69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9B0-027F-8D7C-ED0A-506B375CE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AA92-D65A-CA17-99AD-E18F6E6EB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C7_ED6A59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michiganschildre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AE41-AB1E-7B70-B8FF-50E710E77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51" y="674913"/>
            <a:ext cx="11635009" cy="3244439"/>
          </a:xfrm>
        </p:spPr>
        <p:txBody>
          <a:bodyPr>
            <a:normAutofit/>
          </a:bodyPr>
          <a:lstStyle/>
          <a:p>
            <a:r>
              <a:rPr lang="en" sz="40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44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reating an Annual Advocacy Plan:</a:t>
            </a:r>
            <a:br>
              <a:rPr lang="en-US" sz="44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in Your Toolkit?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4531360"/>
            <a:ext cx="9245600" cy="1834606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Michigan’s Children’s Lunch and Learn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November 15, 2023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D47DB42F-7AAA-E705-FB2B-C3623595F4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6518"/>
          <a:stretch/>
        </p:blipFill>
        <p:spPr>
          <a:xfrm>
            <a:off x="4542183" y="631648"/>
            <a:ext cx="2346297" cy="17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toolbox with tools and pencil&#10;&#10;Description automatically generated">
            <a:extLst>
              <a:ext uri="{FF2B5EF4-FFF2-40B4-BE49-F238E27FC236}">
                <a16:creationId xmlns:a16="http://schemas.microsoft.com/office/drawing/2014/main" id="{16DE8158-0A55-FEBD-FF62-5A2C902AB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94" y="3825109"/>
            <a:ext cx="2446614" cy="24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7" y="772160"/>
            <a:ext cx="9971948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4760844" y="1736039"/>
            <a:ext cx="7146234" cy="5185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Q6. </a:t>
            </a:r>
            <a:r>
              <a:rPr lang="en-US" sz="32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far out do you plan for?  Yearly, or longer? Quarterly, monthly? Adjustments as you go along?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5" name="Picture 2" descr="Question Mark Background png download - 1200*1600 - Free Transparent Question  Mark png Download. - CleanPNG / KissPNG">
            <a:extLst>
              <a:ext uri="{FF2B5EF4-FFF2-40B4-BE49-F238E27FC236}">
                <a16:creationId xmlns:a16="http://schemas.microsoft.com/office/drawing/2014/main" id="{8B413644-9A50-BD0B-0850-8FB73629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21" y="1736039"/>
            <a:ext cx="2910358" cy="43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5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9CEEE-9F34-7689-1819-DB4B98AC6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098321"/>
              </p:ext>
            </p:extLst>
          </p:nvPr>
        </p:nvGraphicFramePr>
        <p:xfrm>
          <a:off x="-2250440" y="600891"/>
          <a:ext cx="14722856" cy="614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AA1502-A798-70BC-C591-453C52857C1C}"/>
              </a:ext>
            </a:extLst>
          </p:cNvPr>
          <p:cNvSpPr txBox="1"/>
          <p:nvPr/>
        </p:nvSpPr>
        <p:spPr>
          <a:xfrm>
            <a:off x="1828800" y="1"/>
            <a:ext cx="703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In Closing:</a:t>
            </a:r>
          </a:p>
        </p:txBody>
      </p:sp>
    </p:spTree>
    <p:extLst>
      <p:ext uri="{BB962C8B-B14F-4D97-AF65-F5344CB8AC3E}">
        <p14:creationId xmlns:p14="http://schemas.microsoft.com/office/powerpoint/2010/main" val="2489481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7" y="772160"/>
            <a:ext cx="9971948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endParaRPr lang="en-US" sz="3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505098" y="966651"/>
            <a:ext cx="633660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kern="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the Season of Giving</a:t>
            </a:r>
          </a:p>
          <a:p>
            <a:endParaRPr lang="en-US" sz="28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Your support makes a difference!  Please consider making a financial donation today to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help us continue our advocacy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and achieve ambitious goals for Michigan’s children and families. </a:t>
            </a:r>
          </a:p>
          <a:p>
            <a:endParaRPr lang="en-US" sz="24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By doing so, you’re helping create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a brighter future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for our children, youth and families. </a:t>
            </a:r>
          </a:p>
          <a:p>
            <a:endParaRPr lang="en-US" sz="24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Thank you!</a:t>
            </a:r>
            <a:endParaRPr lang="en-US" sz="3200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371639-BA65-C52C-FA65-115B6B8A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03" y="1224929"/>
            <a:ext cx="5038532" cy="3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9CEEE-9F34-7689-1819-DB4B98AC6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836441"/>
              </p:ext>
            </p:extLst>
          </p:nvPr>
        </p:nvGraphicFramePr>
        <p:xfrm>
          <a:off x="-222857" y="2763077"/>
          <a:ext cx="14722856" cy="48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B6AD81-51A8-9F92-ED1D-1395F65582FB}"/>
              </a:ext>
            </a:extLst>
          </p:cNvPr>
          <p:cNvSpPr txBox="1"/>
          <p:nvPr/>
        </p:nvSpPr>
        <p:spPr>
          <a:xfrm>
            <a:off x="1411357" y="685800"/>
            <a:ext cx="9322903" cy="609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Happy Thanksgiving!</a:t>
            </a:r>
          </a:p>
          <a:p>
            <a:endParaRPr lang="en-US" sz="6000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yellow and orange paint&#10;&#10;Description automatically generated">
            <a:extLst>
              <a:ext uri="{FF2B5EF4-FFF2-40B4-BE49-F238E27FC236}">
                <a16:creationId xmlns:a16="http://schemas.microsoft.com/office/drawing/2014/main" id="{94A11957-FC59-F6C1-CE3F-4391E9854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22" y="1906209"/>
            <a:ext cx="6503504" cy="48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37" y="618310"/>
            <a:ext cx="11564983" cy="5711370"/>
          </a:xfrm>
        </p:spPr>
        <p:txBody>
          <a:bodyPr>
            <a:normAutofit/>
          </a:bodyPr>
          <a:lstStyle/>
          <a:p>
            <a:pPr algn="l"/>
            <a:endParaRPr lang="en-US" sz="2000" b="1" spc="-7" dirty="0"/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5DA9C-5112-5F89-9414-986DD259DA1B}"/>
              </a:ext>
            </a:extLst>
          </p:cNvPr>
          <p:cNvSpPr txBox="1"/>
          <p:nvPr/>
        </p:nvSpPr>
        <p:spPr>
          <a:xfrm>
            <a:off x="70104" y="473230"/>
            <a:ext cx="119390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	Welcome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          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		Thank you for being here. Please take a moment to </a:t>
            </a:r>
            <a:r>
              <a:rPr lang="en-US" sz="2400" b="1" dirty="0">
                <a:latin typeface="Trebuchet MS" panose="020B0603020202020204" pitchFamily="34" charset="0"/>
              </a:rPr>
              <a:t>say hello in the 		chat.  Your name, where you’re from, your org. </a:t>
            </a:r>
            <a:r>
              <a:rPr lang="en-US" sz="2400" dirty="0">
                <a:latin typeface="Trebuchet MS" panose="020B0603020202020204" pitchFamily="34" charset="0"/>
              </a:rPr>
              <a:t>And if you like …  		name your favorite Thanksgiving dish or favorite activity.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latin typeface="Trebuchet MS" panose="020B0603020202020204" pitchFamily="34" charset="0"/>
              </a:rPr>
              <a:t>             </a:t>
            </a:r>
            <a:r>
              <a:rPr lang="en-US" sz="2000" dirty="0">
                <a:latin typeface="Trebuchet MS" panose="020B0603020202020204" pitchFamily="34" charset="0"/>
              </a:rPr>
              <a:t>               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		If you have any </a:t>
            </a:r>
            <a:r>
              <a:rPr lang="en-US" sz="2200" b="1" dirty="0">
                <a:latin typeface="Trebuchet MS" panose="020B0603020202020204" pitchFamily="34" charset="0"/>
              </a:rPr>
              <a:t>questions, please post them in the chatbox. </a:t>
            </a:r>
            <a:r>
              <a:rPr lang="en-US" sz="2200" dirty="0">
                <a:latin typeface="Trebuchet MS" panose="020B0603020202020204" pitchFamily="34" charset="0"/>
              </a:rPr>
              <a:t>Staff will 			monitor the chat and share them with us. (You will be muted.)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 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		We are </a:t>
            </a:r>
            <a:r>
              <a:rPr lang="en-US" sz="2200" b="1" dirty="0">
                <a:latin typeface="Trebuchet MS" panose="020B0603020202020204" pitchFamily="34" charset="0"/>
              </a:rPr>
              <a:t>recording today’s session on Zoom, and simultaneously on Facebook 			Live. </a:t>
            </a:r>
            <a:r>
              <a:rPr lang="en-US" sz="2200" dirty="0">
                <a:latin typeface="Trebuchet MS" panose="020B0603020202020204" pitchFamily="34" charset="0"/>
              </a:rPr>
              <a:t>The recording will be  available at the of the day at						</a:t>
            </a:r>
            <a:r>
              <a:rPr lang="en-US" sz="2200" dirty="0">
                <a:latin typeface="Trebuchet MS" panose="020B0603020202020204" pitchFamily="34" charset="0"/>
                <a:hlinkClick r:id="rId4"/>
              </a:rPr>
              <a:t>www.michiganschildren.org</a:t>
            </a:r>
            <a:r>
              <a:rPr lang="en-US" sz="2200" dirty="0">
                <a:latin typeface="Trebuchet MS" panose="020B0603020202020204" pitchFamily="34" charset="0"/>
              </a:rPr>
              <a:t> under Programs &amp; Events.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Say Hello to New Review Scoring! - CrowdSurf Work">
            <a:extLst>
              <a:ext uri="{FF2B5EF4-FFF2-40B4-BE49-F238E27FC236}">
                <a16:creationId xmlns:a16="http://schemas.microsoft.com/office/drawing/2014/main" id="{5943CD70-FD45-2D33-584C-D4F0061A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30" y="509450"/>
            <a:ext cx="1037179" cy="10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ing Questions in Portuguese | Practice Portuguese">
            <a:extLst>
              <a:ext uri="{FF2B5EF4-FFF2-40B4-BE49-F238E27FC236}">
                <a16:creationId xmlns:a16="http://schemas.microsoft.com/office/drawing/2014/main" id="{07A604A5-2323-C336-209F-F0C171DA5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6636" r="17524" b="5386"/>
          <a:stretch/>
        </p:blipFill>
        <p:spPr bwMode="auto">
          <a:xfrm>
            <a:off x="413352" y="1542019"/>
            <a:ext cx="1294765" cy="131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artoon microphone for podcast, audio record. device with  funny face. hand drawn vector element">
            <a:extLst>
              <a:ext uri="{FF2B5EF4-FFF2-40B4-BE49-F238E27FC236}">
                <a16:creationId xmlns:a16="http://schemas.microsoft.com/office/drawing/2014/main" id="{1AB45E1F-2CCF-4300-76F5-836B4683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5" y="5225944"/>
            <a:ext cx="1448344" cy="15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artoon turkey holding a pie&#10;&#10;Description automatically generated">
            <a:extLst>
              <a:ext uri="{FF2B5EF4-FFF2-40B4-BE49-F238E27FC236}">
                <a16:creationId xmlns:a16="http://schemas.microsoft.com/office/drawing/2014/main" id="{337DF57C-2CF2-8AFD-8B0D-1366F97446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427885"/>
            <a:ext cx="1598957" cy="15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CC0E-552C-AF7D-F4FE-8AF91E40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8377"/>
            <a:ext cx="10927080" cy="1612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4400" b="1" dirty="0"/>
              <a:t>A New Year, a New Plan</a:t>
            </a:r>
            <a:br>
              <a:rPr lang="en-US" sz="4400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9BDBD-D385-B486-C70C-9447CBFF8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Legislative year ended this week earlier than usual. Lawmakers will resume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two-year session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 in January.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work that was left undone will be picked up by the full House and Senate then.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twist last week in city elections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two Democratic Legislators were elected mayors of their cities and have left the Legislature.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now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54-54 partisan split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Rs and Ds in the House.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Democrats are still in charge.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shared power arrangements.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provide for shared power when the split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55-55.)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Democrats will still be in charge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committee structure and chairmanship will remain unchanged.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58F18-0B35-6229-B749-5E0B197A53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expect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delays, bottlenecks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least temporarily in the House (Senate still keeps its Democratic majority status.)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Meanwhile, advocacy goes on bills and priorities that weren’t passed or resolved.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year is a good time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draft an advocacy plan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we’re all starting over from where we left off.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in the new year – the FY2024 budget process.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Governor’s Budget is being prepared.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how, when and where to extend your influence is key to budget advocacy for whatever your issue – early childhood, juvenile justice, services for homeless/runaway youth.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 algn="l">
              <a:buNone/>
            </a:pP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6FC5D-3345-83B9-FAB4-C83205D57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" y="509451"/>
            <a:ext cx="12344400" cy="646030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Our Guests and Panelists</a:t>
            </a:r>
            <a:endParaRPr lang="en-US" sz="36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r>
              <a:rPr lang="en-US" sz="2000" dirty="0"/>
              <a:t>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264160" y="1889760"/>
            <a:ext cx="259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latin typeface="Trebuchet MS" panose="020B0603020202020204" pitchFamily="34" charset="0"/>
            </a:endParaRPr>
          </a:p>
          <a:p>
            <a:pPr algn="l"/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DC36A-7A08-AC98-C40E-409411EBFBA0}"/>
              </a:ext>
            </a:extLst>
          </p:cNvPr>
          <p:cNvSpPr txBox="1"/>
          <p:nvPr/>
        </p:nvSpPr>
        <p:spPr>
          <a:xfrm>
            <a:off x="1039660" y="1653436"/>
            <a:ext cx="14655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latin typeface="Trebuchet MS" panose="020B0603020202020204" pitchFamily="34" charset="0"/>
            </a:endParaRPr>
          </a:p>
          <a:p>
            <a:pPr algn="l"/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B0D47-0C2C-AD33-3A46-7151483B728A}"/>
              </a:ext>
            </a:extLst>
          </p:cNvPr>
          <p:cNvSpPr txBox="1"/>
          <p:nvPr/>
        </p:nvSpPr>
        <p:spPr>
          <a:xfrm flipH="1">
            <a:off x="8448675" y="3429000"/>
            <a:ext cx="2066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                </a:t>
            </a:r>
            <a:endParaRPr lang="en-US" dirty="0"/>
          </a:p>
        </p:txBody>
      </p:sp>
      <p:pic>
        <p:nvPicPr>
          <p:cNvPr id="6" name="Picture 5" descr="A collage of a person smiling&#10;&#10;Description automatically generated">
            <a:extLst>
              <a:ext uri="{FF2B5EF4-FFF2-40B4-BE49-F238E27FC236}">
                <a16:creationId xmlns:a16="http://schemas.microsoft.com/office/drawing/2014/main" id="{C4AA950B-155D-052E-957A-466C3C5C1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8" y="1318808"/>
            <a:ext cx="10786475" cy="353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836F3-BFC4-F29B-B33F-FA194106EC01}"/>
              </a:ext>
            </a:extLst>
          </p:cNvPr>
          <p:cNvSpPr txBox="1"/>
          <p:nvPr/>
        </p:nvSpPr>
        <p:spPr>
          <a:xfrm>
            <a:off x="964095" y="4959627"/>
            <a:ext cx="2375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Stephanie Deible, </a:t>
            </a:r>
            <a:r>
              <a:rPr lang="en-US" i="1" dirty="0"/>
              <a:t>program &amp; partnership manager, Michigan Nonprofit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8759C-A3B1-C190-B564-C126E41CA5C2}"/>
              </a:ext>
            </a:extLst>
          </p:cNvPr>
          <p:cNvSpPr txBox="1"/>
          <p:nvPr/>
        </p:nvSpPr>
        <p:spPr>
          <a:xfrm flipH="1">
            <a:off x="3707294" y="4959627"/>
            <a:ext cx="2126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Kadi  Prout, </a:t>
            </a:r>
            <a:r>
              <a:rPr lang="en-US" i="1" dirty="0"/>
              <a:t>associate executive director, Michigan Federation of Children &amp; Families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E5DC5F-9D40-04D8-EC53-C2638DB00F7E}"/>
              </a:ext>
            </a:extLst>
          </p:cNvPr>
          <p:cNvSpPr txBox="1"/>
          <p:nvPr/>
        </p:nvSpPr>
        <p:spPr>
          <a:xfrm>
            <a:off x="6470374" y="4959627"/>
            <a:ext cx="225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Kellie Rankey, </a:t>
            </a:r>
            <a:r>
              <a:rPr lang="en-US" i="1" dirty="0"/>
              <a:t>executive director, executive director of the Michigan Alliance of Boys &amp; Girls Clubs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28B497-C5BE-489F-74AC-FD57A2D10E65}"/>
              </a:ext>
            </a:extLst>
          </p:cNvPr>
          <p:cNvSpPr txBox="1"/>
          <p:nvPr/>
        </p:nvSpPr>
        <p:spPr>
          <a:xfrm>
            <a:off x="9094304" y="4959627"/>
            <a:ext cx="22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Trina Tocco</a:t>
            </a:r>
            <a:r>
              <a:rPr lang="en-US" i="1" dirty="0"/>
              <a:t>, director, Michigan Education Justice Coalition</a:t>
            </a:r>
          </a:p>
        </p:txBody>
      </p:sp>
    </p:spTree>
    <p:extLst>
      <p:ext uri="{BB962C8B-B14F-4D97-AF65-F5344CB8AC3E}">
        <p14:creationId xmlns:p14="http://schemas.microsoft.com/office/powerpoint/2010/main" val="391794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6" y="772160"/>
            <a:ext cx="11593485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Discussion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1202634" y="2117035"/>
            <a:ext cx="698936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rebuchet MS" panose="020B0603020202020204" pitchFamily="34" charset="0"/>
              </a:rPr>
              <a:t>Q1. </a:t>
            </a:r>
            <a:r>
              <a:rPr lang="en-US" sz="2800" dirty="0">
                <a:latin typeface="Trebuchet MS" panose="020B0603020202020204" pitchFamily="34" charset="0"/>
              </a:rPr>
              <a:t>What’s an annual advocacy plan and why do advocates like us need one? </a:t>
            </a:r>
          </a:p>
          <a:p>
            <a:pPr algn="l"/>
            <a:endParaRPr lang="en-US" sz="2800" dirty="0"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latin typeface="Trebuchet MS" panose="020B0603020202020204" pitchFamily="34" charset="0"/>
              </a:rPr>
              <a:t>How does it help organizations of any size move their priorities and tend to their objectives?  </a:t>
            </a:r>
          </a:p>
          <a:p>
            <a:pPr algn="l"/>
            <a:endParaRPr lang="en-US" sz="3200" b="1" dirty="0">
              <a:latin typeface="Trebuchet MS" panose="020B0603020202020204" pitchFamily="34" charset="0"/>
            </a:endParaRPr>
          </a:p>
          <a:p>
            <a:pPr algn="l"/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9" name="Picture 8" descr="1,000+ Free Question Mark &amp; Question Images - Pixabay">
            <a:extLst>
              <a:ext uri="{FF2B5EF4-FFF2-40B4-BE49-F238E27FC236}">
                <a16:creationId xmlns:a16="http://schemas.microsoft.com/office/drawing/2014/main" id="{E2016FF1-BE70-0447-B679-779FA8546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01" y="2773018"/>
            <a:ext cx="3613978" cy="3613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4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6" y="772160"/>
            <a:ext cx="11593485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914400" y="1918250"/>
            <a:ext cx="58143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rebuchet MS" panose="020B0603020202020204" pitchFamily="34" charset="0"/>
              </a:rPr>
              <a:t>Q.2  </a:t>
            </a:r>
            <a:r>
              <a:rPr lang="en-US" sz="2800" dirty="0">
                <a:solidFill>
                  <a:srgbClr val="333333"/>
                </a:solidFill>
                <a:latin typeface="Trebuchet MS" panose="020B0603020202020204" pitchFamily="34" charset="0"/>
              </a:rPr>
              <a:t>What’s the single most important element of an advocacy plan? </a:t>
            </a:r>
          </a:p>
          <a:p>
            <a:endParaRPr lang="en-US" sz="280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Trebuchet MS" panose="020B0603020202020204" pitchFamily="34" charset="0"/>
              </a:rPr>
              <a:t>What are other important elements after that?</a:t>
            </a:r>
            <a:endParaRPr lang="en-US" sz="280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Question Mark Background png download - 1200*1600 - Free Transparent Question  Mark png Download. - CleanPNG / KissPNG">
            <a:extLst>
              <a:ext uri="{FF2B5EF4-FFF2-40B4-BE49-F238E27FC236}">
                <a16:creationId xmlns:a16="http://schemas.microsoft.com/office/drawing/2014/main" id="{46FEB2ED-AD1E-9D84-2066-D90FABC6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21" y="1452219"/>
            <a:ext cx="2910358" cy="43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5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1097280" y="1828800"/>
            <a:ext cx="687390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rebuchet MS" panose="020B0603020202020204" pitchFamily="34" charset="0"/>
              </a:rPr>
              <a:t>Q.</a:t>
            </a:r>
            <a:r>
              <a:rPr lang="en-US" sz="2800" b="1" dirty="0">
                <a:latin typeface="Trebuchet MS" panose="020B0603020202020204" pitchFamily="34" charset="0"/>
              </a:rPr>
              <a:t>3  </a:t>
            </a:r>
            <a:r>
              <a:rPr lang="en-US" sz="2800" dirty="0">
                <a:latin typeface="Trebuchet MS" panose="020B0603020202020204" pitchFamily="34" charset="0"/>
              </a:rPr>
              <a:t>Please share how your plan helped you or your organization made something happen – maybe something that wouldn’t have turned out the way it did?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kern="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595BDF-27A7-51BD-24D1-A104FE1F2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59" y="699905"/>
            <a:ext cx="8229600" cy="53428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Panel Questions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72DDF10-F578-2D1F-2D8D-2DDD8AF56DC3}"/>
              </a:ext>
            </a:extLst>
          </p:cNvPr>
          <p:cNvSpPr txBox="1">
            <a:spLocks/>
          </p:cNvSpPr>
          <p:nvPr/>
        </p:nvSpPr>
        <p:spPr>
          <a:xfrm>
            <a:off x="381959" y="699905"/>
            <a:ext cx="14471129" cy="489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8" name="Picture 2" descr="Team QM (Question Mark) Dota 2, roster, matches, statistics">
            <a:extLst>
              <a:ext uri="{FF2B5EF4-FFF2-40B4-BE49-F238E27FC236}">
                <a16:creationId xmlns:a16="http://schemas.microsoft.com/office/drawing/2014/main" id="{65DDA92F-6D33-BB0D-B27D-1682E043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7" y="1124040"/>
            <a:ext cx="4148526" cy="50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Q3. 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081" y="1364732"/>
            <a:ext cx="69140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Questions</a:t>
            </a:r>
            <a:endParaRPr lang="en-US" sz="3600" dirty="0"/>
          </a:p>
          <a:p>
            <a:pPr algn="l"/>
            <a:endParaRPr lang="en-US" b="1" dirty="0"/>
          </a:p>
          <a:p>
            <a:pPr algn="l"/>
            <a:r>
              <a:rPr lang="en-US" sz="2800" b="1" dirty="0"/>
              <a:t>Q.4  </a:t>
            </a:r>
            <a:r>
              <a:rPr lang="en-US" sz="2800" dirty="0"/>
              <a:t>How important are metrics, measurements of outcomes, in an advocacy plan?  What should they be?  </a:t>
            </a:r>
          </a:p>
          <a:p>
            <a:pPr algn="l"/>
            <a:r>
              <a:rPr lang="en-US" sz="2800" dirty="0"/>
              <a:t>        Aren’t some things just too hard to measure?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Team QM (Question Mark) Dota 2, roster, matches, statistics">
            <a:extLst>
              <a:ext uri="{FF2B5EF4-FFF2-40B4-BE49-F238E27FC236}">
                <a16:creationId xmlns:a16="http://schemas.microsoft.com/office/drawing/2014/main" id="{2E4F1CD6-77C4-E54D-210F-9A8C82F05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12538" b="1"/>
          <a:stretch/>
        </p:blipFill>
        <p:spPr bwMode="auto">
          <a:xfrm>
            <a:off x="7226920" y="2137368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312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endParaRPr lang="en-US" sz="280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80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80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  <a:endParaRPr lang="en-US" sz="2400"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400"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  <a:endParaRPr lang="en-US" sz="2400"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400"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  <a:endParaRPr lang="en-US" sz="2400"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400">
              <a:latin typeface="Trebuchet MS" panose="020B0603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18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2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7" y="772160"/>
            <a:ext cx="9971948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1133856" y="1657677"/>
            <a:ext cx="925372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Q5. </a:t>
            </a:r>
            <a:r>
              <a:rPr lang="en-US" sz="2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Who's responsible for the advocacy plan within an organization? Who needs to buy into it from your team?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4098" name="Picture 2" descr="Question Mark PNG Symbols Free Download - Free Transparent PNG Logos">
            <a:extLst>
              <a:ext uri="{FF2B5EF4-FFF2-40B4-BE49-F238E27FC236}">
                <a16:creationId xmlns:a16="http://schemas.microsoft.com/office/drawing/2014/main" id="{DD5896E4-254A-56ED-6A47-9A114192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23" y="3237505"/>
            <a:ext cx="3900993" cy="26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9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951</Words>
  <Application>Microsoft Office PowerPoint</Application>
  <PresentationFormat>Widescreen</PresentationFormat>
  <Paragraphs>164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Office Theme</vt:lpstr>
      <vt:lpstr>Creating an Annual Advocacy Plan: What’s in Your Toolkit?</vt:lpstr>
      <vt:lpstr>PowerPoint Presentation</vt:lpstr>
      <vt:lpstr>    A New Year, a New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Banas</dc:creator>
  <cp:lastModifiedBy>Kali Montgomery</cp:lastModifiedBy>
  <cp:revision>47</cp:revision>
  <cp:lastPrinted>2023-11-15T14:54:09Z</cp:lastPrinted>
  <dcterms:created xsi:type="dcterms:W3CDTF">2023-05-23T03:10:02Z</dcterms:created>
  <dcterms:modified xsi:type="dcterms:W3CDTF">2023-11-15T17:56:16Z</dcterms:modified>
</cp:coreProperties>
</file>