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omments/modernComment_1C7_ED6A599.xml" ContentType="application/vnd.ms-powerpoint.comments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1"/>
  </p:notesMasterIdLst>
  <p:sldIdLst>
    <p:sldId id="256" r:id="rId2"/>
    <p:sldId id="260" r:id="rId3"/>
    <p:sldId id="261" r:id="rId4"/>
    <p:sldId id="259" r:id="rId5"/>
    <p:sldId id="452" r:id="rId6"/>
    <p:sldId id="457" r:id="rId7"/>
    <p:sldId id="456" r:id="rId8"/>
    <p:sldId id="458" r:id="rId9"/>
    <p:sldId id="455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31D3785C-9F46-1E08-895F-5972FC6E2095}" name="Teri Banas" initials="TB" userId="S::teri@michiganschildren.org::47d277a8-106b-43cb-9819-d3d89a455949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757" autoAdjust="0"/>
    <p:restoredTop sz="94660"/>
  </p:normalViewPr>
  <p:slideViewPr>
    <p:cSldViewPr snapToGrid="0">
      <p:cViewPr varScale="1">
        <p:scale>
          <a:sx n="63" d="100"/>
          <a:sy n="63" d="100"/>
        </p:scale>
        <p:origin x="660" y="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microsoft.com/office/2018/10/relationships/authors" Target="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comments/modernComment_1C7_ED6A599.xml><?xml version="1.0" encoding="utf-8"?>
<p188:cmLst xmlns:a="http://schemas.openxmlformats.org/drawingml/2006/main" xmlns:r="http://schemas.openxmlformats.org/officeDocument/2006/relationships" xmlns:p188="http://schemas.microsoft.com/office/powerpoint/2018/8/main">
  <p188:cm id="{CD707E0C-D61A-4B54-A95F-BC1F5A72DB41}" authorId="{31D3785C-9F46-1E08-895F-5972FC6E2095}" created="2023-10-24T18:20:38.188">
    <ac:deMkLst xmlns:ac="http://schemas.microsoft.com/office/drawing/2013/main/command">
      <pc:docMk xmlns:pc="http://schemas.microsoft.com/office/powerpoint/2013/main/command"/>
      <pc:sldMk xmlns:pc="http://schemas.microsoft.com/office/powerpoint/2013/main/command" cId="248948121" sldId="455"/>
      <ac:graphicFrameMk id="2" creationId="{A4C9CEEE-9F34-7689-1819-DB4B98AC68D9}"/>
    </ac:deMkLst>
    <p188:txBody>
      <a:bodyPr/>
      <a:lstStyle/>
      <a:p>
        <a:r>
          <a:rPr lang="en-US"/>
          <a:t>Hi kali</a:t>
        </a:r>
      </a:p>
    </p188:txBody>
  </p188:cm>
</p188:cmLst>
</file>

<file path=ppt/diagrams/_rels/data1.xml.rels><?xml version="1.0" encoding="UTF-8" standalone="yes"?>
<Relationships xmlns="http://schemas.openxmlformats.org/package/2006/relationships"><Relationship Id="rId1" Type="http://schemas.openxmlformats.org/officeDocument/2006/relationships/hyperlink" Target="http://www.michiganschildren.org/" TargetMode="External"/></Relationships>
</file>

<file path=ppt/diagrams/_rels/drawing1.xml.rels><?xml version="1.0" encoding="UTF-8" standalone="yes"?>
<Relationships xmlns="http://schemas.openxmlformats.org/package/2006/relationships"><Relationship Id="rId1" Type="http://schemas.openxmlformats.org/officeDocument/2006/relationships/hyperlink" Target="http://www.michiganschildren.org/" TargetMode="Externa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3AB53B5-7889-4758-8A2C-B943E8BEDD9C}" type="doc">
      <dgm:prSet loTypeId="urn:microsoft.com/office/officeart/2005/8/layout/vList5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11DA754C-895C-48C1-8756-6DA34F3EF3FF}">
      <dgm:prSet custT="1"/>
      <dgm:spPr/>
      <dgm:t>
        <a:bodyPr/>
        <a:lstStyle/>
        <a:p>
          <a:endParaRPr lang="en-US" sz="3200" b="1" dirty="0"/>
        </a:p>
        <a:p>
          <a:r>
            <a:rPr lang="en-US" sz="3200" b="1" dirty="0"/>
            <a:t>Find a recording of today’s meeting under Program &amp; Events, </a:t>
          </a:r>
          <a:r>
            <a:rPr lang="en-US" sz="3200" b="1" dirty="0">
              <a:solidFill>
                <a:schemeClr val="bg1"/>
              </a:solidFill>
              <a:hlinkClick xmlns:r="http://schemas.openxmlformats.org/officeDocument/2006/relationships" r:id="rId1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rPr>
            <a:t>www.michiganschildren.org</a:t>
          </a:r>
          <a:endParaRPr lang="en-US" sz="3200" b="1" dirty="0">
            <a:solidFill>
              <a:schemeClr val="bg1"/>
            </a:solidFill>
          </a:endParaRPr>
        </a:p>
        <a:p>
          <a:r>
            <a:rPr lang="en-US" sz="2000" dirty="0"/>
            <a:t>  </a:t>
          </a:r>
        </a:p>
      </dgm:t>
    </dgm:pt>
    <dgm:pt modelId="{B4B34324-AA25-4E53-8A12-FC27309D7A52}" type="parTrans" cxnId="{3B537368-802D-4C1C-91B5-E6407B523192}">
      <dgm:prSet/>
      <dgm:spPr/>
      <dgm:t>
        <a:bodyPr/>
        <a:lstStyle/>
        <a:p>
          <a:endParaRPr lang="en-US"/>
        </a:p>
      </dgm:t>
    </dgm:pt>
    <dgm:pt modelId="{6F0ED642-7AB6-4B8C-A42E-6D4A7F307983}" type="sibTrans" cxnId="{3B537368-802D-4C1C-91B5-E6407B523192}">
      <dgm:prSet/>
      <dgm:spPr/>
      <dgm:t>
        <a:bodyPr/>
        <a:lstStyle/>
        <a:p>
          <a:endParaRPr lang="en-US"/>
        </a:p>
      </dgm:t>
    </dgm:pt>
    <dgm:pt modelId="{FB967CA6-0140-4205-896A-4493F95FBDD3}">
      <dgm:prSet custT="1"/>
      <dgm:spPr/>
      <dgm:t>
        <a:bodyPr/>
        <a:lstStyle/>
        <a:p>
          <a:endParaRPr lang="en-US" sz="3200" b="1" dirty="0"/>
        </a:p>
        <a:p>
          <a:r>
            <a:rPr lang="en-US" sz="3200" b="1" dirty="0"/>
            <a:t>Join us for our next Lunch &amp; Learn in November. Look for our Podcast next week.</a:t>
          </a:r>
          <a:endParaRPr lang="en-US" sz="3200" dirty="0"/>
        </a:p>
      </dgm:t>
    </dgm:pt>
    <dgm:pt modelId="{3302B3B4-BB63-4325-9801-19993404A271}" type="parTrans" cxnId="{2FFA9CB4-56D6-42E5-9ED6-E9F21725EACD}">
      <dgm:prSet/>
      <dgm:spPr/>
      <dgm:t>
        <a:bodyPr/>
        <a:lstStyle/>
        <a:p>
          <a:endParaRPr lang="en-US"/>
        </a:p>
      </dgm:t>
    </dgm:pt>
    <dgm:pt modelId="{8597594B-D6B0-48F7-ADCD-4C8C4EF85929}" type="sibTrans" cxnId="{2FFA9CB4-56D6-42E5-9ED6-E9F21725EACD}">
      <dgm:prSet/>
      <dgm:spPr/>
      <dgm:t>
        <a:bodyPr/>
        <a:lstStyle/>
        <a:p>
          <a:endParaRPr lang="en-US"/>
        </a:p>
      </dgm:t>
    </dgm:pt>
    <dgm:pt modelId="{4B826FDF-6FE7-44B4-804E-0A08E5CC1729}">
      <dgm:prSet custT="1"/>
      <dgm:spPr/>
      <dgm:t>
        <a:bodyPr/>
        <a:lstStyle/>
        <a:p>
          <a:r>
            <a:rPr lang="en-US" sz="3200" b="1" dirty="0"/>
            <a:t>Sign up to receive our bulletin at  </a:t>
          </a:r>
          <a:r>
            <a:rPr lang="en-US" sz="3200" b="1" dirty="0">
              <a:solidFill>
                <a:schemeClr val="bg1"/>
              </a:solidFill>
              <a:hlinkClick xmlns:r="http://schemas.openxmlformats.org/officeDocument/2006/relationships" r:id="rId1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rPr>
            <a:t>www.Michiganschildren.org</a:t>
          </a:r>
          <a:endParaRPr lang="en-US" sz="3200" dirty="0">
            <a:solidFill>
              <a:schemeClr val="bg1"/>
            </a:solidFill>
          </a:endParaRPr>
        </a:p>
      </dgm:t>
    </dgm:pt>
    <dgm:pt modelId="{1BE597B2-29C1-40BC-BC96-F2C4CF2CA305}" type="parTrans" cxnId="{3B0ECD00-4156-49F2-B81D-BDC435EC524C}">
      <dgm:prSet/>
      <dgm:spPr/>
      <dgm:t>
        <a:bodyPr/>
        <a:lstStyle/>
        <a:p>
          <a:endParaRPr lang="en-US"/>
        </a:p>
      </dgm:t>
    </dgm:pt>
    <dgm:pt modelId="{9AF498A1-7ABC-4BFB-9BB6-0165D11F88F1}" type="sibTrans" cxnId="{3B0ECD00-4156-49F2-B81D-BDC435EC524C}">
      <dgm:prSet/>
      <dgm:spPr/>
      <dgm:t>
        <a:bodyPr/>
        <a:lstStyle/>
        <a:p>
          <a:endParaRPr lang="en-US"/>
        </a:p>
      </dgm:t>
    </dgm:pt>
    <dgm:pt modelId="{5966C70A-E87F-48D3-8861-1EF04FE560E4}" type="pres">
      <dgm:prSet presAssocID="{23AB53B5-7889-4758-8A2C-B943E8BEDD9C}" presName="Name0" presStyleCnt="0">
        <dgm:presLayoutVars>
          <dgm:dir/>
          <dgm:animLvl val="lvl"/>
          <dgm:resizeHandles val="exact"/>
        </dgm:presLayoutVars>
      </dgm:prSet>
      <dgm:spPr/>
    </dgm:pt>
    <dgm:pt modelId="{BD57805C-D13E-4D77-B0B4-4361F3BF8137}" type="pres">
      <dgm:prSet presAssocID="{11DA754C-895C-48C1-8756-6DA34F3EF3FF}" presName="linNode" presStyleCnt="0"/>
      <dgm:spPr/>
    </dgm:pt>
    <dgm:pt modelId="{F3DCC617-DD6C-4CB5-B350-5EFD774F572F}" type="pres">
      <dgm:prSet presAssocID="{11DA754C-895C-48C1-8756-6DA34F3EF3FF}" presName="parentText" presStyleLbl="node1" presStyleIdx="0" presStyleCnt="3" custScaleX="127646" custScaleY="73810">
        <dgm:presLayoutVars>
          <dgm:chMax val="1"/>
          <dgm:bulletEnabled val="1"/>
        </dgm:presLayoutVars>
      </dgm:prSet>
      <dgm:spPr/>
    </dgm:pt>
    <dgm:pt modelId="{EA063AD5-BADF-425A-AF59-0CBB5CCB748F}" type="pres">
      <dgm:prSet presAssocID="{6F0ED642-7AB6-4B8C-A42E-6D4A7F307983}" presName="sp" presStyleCnt="0"/>
      <dgm:spPr/>
    </dgm:pt>
    <dgm:pt modelId="{98FFDC9F-1217-4F72-B58F-1F76F9EC5DDE}" type="pres">
      <dgm:prSet presAssocID="{FB967CA6-0140-4205-896A-4493F95FBDD3}" presName="linNode" presStyleCnt="0"/>
      <dgm:spPr/>
    </dgm:pt>
    <dgm:pt modelId="{21F90B32-F583-4A5C-966E-78FFBC06E3BC}" type="pres">
      <dgm:prSet presAssocID="{FB967CA6-0140-4205-896A-4493F95FBDD3}" presName="parentText" presStyleLbl="node1" presStyleIdx="1" presStyleCnt="3" custScaleX="129065">
        <dgm:presLayoutVars>
          <dgm:chMax val="1"/>
          <dgm:bulletEnabled val="1"/>
        </dgm:presLayoutVars>
      </dgm:prSet>
      <dgm:spPr/>
    </dgm:pt>
    <dgm:pt modelId="{D02F2211-48DC-4DD0-8435-3E8959DE16D7}" type="pres">
      <dgm:prSet presAssocID="{8597594B-D6B0-48F7-ADCD-4C8C4EF85929}" presName="sp" presStyleCnt="0"/>
      <dgm:spPr/>
    </dgm:pt>
    <dgm:pt modelId="{98713D5B-FB50-4036-AD55-E5582599C89F}" type="pres">
      <dgm:prSet presAssocID="{4B826FDF-6FE7-44B4-804E-0A08E5CC1729}" presName="linNode" presStyleCnt="0"/>
      <dgm:spPr/>
    </dgm:pt>
    <dgm:pt modelId="{BF1E8887-F4D6-46AB-BC3C-BE84E835B03C}" type="pres">
      <dgm:prSet presAssocID="{4B826FDF-6FE7-44B4-804E-0A08E5CC1729}" presName="parentText" presStyleLbl="node1" presStyleIdx="2" presStyleCnt="3" custScaleX="128413" custScaleY="85804" custLinFactNeighborX="518" custLinFactNeighborY="-4018">
        <dgm:presLayoutVars>
          <dgm:chMax val="1"/>
          <dgm:bulletEnabled val="1"/>
        </dgm:presLayoutVars>
      </dgm:prSet>
      <dgm:spPr/>
    </dgm:pt>
  </dgm:ptLst>
  <dgm:cxnLst>
    <dgm:cxn modelId="{3B0ECD00-4156-49F2-B81D-BDC435EC524C}" srcId="{23AB53B5-7889-4758-8A2C-B943E8BEDD9C}" destId="{4B826FDF-6FE7-44B4-804E-0A08E5CC1729}" srcOrd="2" destOrd="0" parTransId="{1BE597B2-29C1-40BC-BC96-F2C4CF2CA305}" sibTransId="{9AF498A1-7ABC-4BFB-9BB6-0165D11F88F1}"/>
    <dgm:cxn modelId="{C706E625-752B-4246-AF75-DAE1885D45D6}" type="presOf" srcId="{4B826FDF-6FE7-44B4-804E-0A08E5CC1729}" destId="{BF1E8887-F4D6-46AB-BC3C-BE84E835B03C}" srcOrd="0" destOrd="0" presId="urn:microsoft.com/office/officeart/2005/8/layout/vList5"/>
    <dgm:cxn modelId="{2D29BD31-1679-4371-8F1B-8E2A93036F40}" type="presOf" srcId="{11DA754C-895C-48C1-8756-6DA34F3EF3FF}" destId="{F3DCC617-DD6C-4CB5-B350-5EFD774F572F}" srcOrd="0" destOrd="0" presId="urn:microsoft.com/office/officeart/2005/8/layout/vList5"/>
    <dgm:cxn modelId="{3B537368-802D-4C1C-91B5-E6407B523192}" srcId="{23AB53B5-7889-4758-8A2C-B943E8BEDD9C}" destId="{11DA754C-895C-48C1-8756-6DA34F3EF3FF}" srcOrd="0" destOrd="0" parTransId="{B4B34324-AA25-4E53-8A12-FC27309D7A52}" sibTransId="{6F0ED642-7AB6-4B8C-A42E-6D4A7F307983}"/>
    <dgm:cxn modelId="{08E7525A-AE6B-4214-B078-9CA4F6618B17}" type="presOf" srcId="{FB967CA6-0140-4205-896A-4493F95FBDD3}" destId="{21F90B32-F583-4A5C-966E-78FFBC06E3BC}" srcOrd="0" destOrd="0" presId="urn:microsoft.com/office/officeart/2005/8/layout/vList5"/>
    <dgm:cxn modelId="{2FFA9CB4-56D6-42E5-9ED6-E9F21725EACD}" srcId="{23AB53B5-7889-4758-8A2C-B943E8BEDD9C}" destId="{FB967CA6-0140-4205-896A-4493F95FBDD3}" srcOrd="1" destOrd="0" parTransId="{3302B3B4-BB63-4325-9801-19993404A271}" sibTransId="{8597594B-D6B0-48F7-ADCD-4C8C4EF85929}"/>
    <dgm:cxn modelId="{7BFC42DB-7886-4BBC-85BD-675EF2902017}" type="presOf" srcId="{23AB53B5-7889-4758-8A2C-B943E8BEDD9C}" destId="{5966C70A-E87F-48D3-8861-1EF04FE560E4}" srcOrd="0" destOrd="0" presId="urn:microsoft.com/office/officeart/2005/8/layout/vList5"/>
    <dgm:cxn modelId="{D2FF6DF7-CB63-4C56-A6C3-CA49B0476DE1}" type="presParOf" srcId="{5966C70A-E87F-48D3-8861-1EF04FE560E4}" destId="{BD57805C-D13E-4D77-B0B4-4361F3BF8137}" srcOrd="0" destOrd="0" presId="urn:microsoft.com/office/officeart/2005/8/layout/vList5"/>
    <dgm:cxn modelId="{C28CA1B2-018B-46D8-A8E6-ACA6EDEA5F55}" type="presParOf" srcId="{BD57805C-D13E-4D77-B0B4-4361F3BF8137}" destId="{F3DCC617-DD6C-4CB5-B350-5EFD774F572F}" srcOrd="0" destOrd="0" presId="urn:microsoft.com/office/officeart/2005/8/layout/vList5"/>
    <dgm:cxn modelId="{D09BA7B6-C22D-4AFF-9322-1E99FE9C9C25}" type="presParOf" srcId="{5966C70A-E87F-48D3-8861-1EF04FE560E4}" destId="{EA063AD5-BADF-425A-AF59-0CBB5CCB748F}" srcOrd="1" destOrd="0" presId="urn:microsoft.com/office/officeart/2005/8/layout/vList5"/>
    <dgm:cxn modelId="{C813AF04-2F8B-47BC-BA21-8290DDB0D277}" type="presParOf" srcId="{5966C70A-E87F-48D3-8861-1EF04FE560E4}" destId="{98FFDC9F-1217-4F72-B58F-1F76F9EC5DDE}" srcOrd="2" destOrd="0" presId="urn:microsoft.com/office/officeart/2005/8/layout/vList5"/>
    <dgm:cxn modelId="{041E9D6D-1878-4BA6-AADA-F20FBCD7C1EC}" type="presParOf" srcId="{98FFDC9F-1217-4F72-B58F-1F76F9EC5DDE}" destId="{21F90B32-F583-4A5C-966E-78FFBC06E3BC}" srcOrd="0" destOrd="0" presId="urn:microsoft.com/office/officeart/2005/8/layout/vList5"/>
    <dgm:cxn modelId="{10813E69-E838-41E4-993A-03A2DA07E95B}" type="presParOf" srcId="{5966C70A-E87F-48D3-8861-1EF04FE560E4}" destId="{D02F2211-48DC-4DD0-8435-3E8959DE16D7}" srcOrd="3" destOrd="0" presId="urn:microsoft.com/office/officeart/2005/8/layout/vList5"/>
    <dgm:cxn modelId="{28BF9E66-9D18-4097-81C2-8CDDECE7FC18}" type="presParOf" srcId="{5966C70A-E87F-48D3-8861-1EF04FE560E4}" destId="{98713D5B-FB50-4036-AD55-E5582599C89F}" srcOrd="4" destOrd="0" presId="urn:microsoft.com/office/officeart/2005/8/layout/vList5"/>
    <dgm:cxn modelId="{8FBCE49E-6C19-4B01-9A04-28FBBAB9807D}" type="presParOf" srcId="{98713D5B-FB50-4036-AD55-E5582599C89F}" destId="{BF1E8887-F4D6-46AB-BC3C-BE84E835B03C}" srcOrd="0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3DCC617-DD6C-4CB5-B350-5EFD774F572F}">
      <dsp:nvSpPr>
        <dsp:cNvPr id="0" name=""/>
        <dsp:cNvSpPr/>
      </dsp:nvSpPr>
      <dsp:spPr>
        <a:xfrm>
          <a:off x="3941058" y="2443"/>
          <a:ext cx="6765529" cy="1679752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60960" rIns="121920" bIns="6096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3200" b="1" kern="1200" dirty="0"/>
        </a:p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b="1" kern="1200" dirty="0"/>
            <a:t>Find a recording of today’s meeting under Program &amp; Events, </a:t>
          </a:r>
          <a:r>
            <a:rPr lang="en-US" sz="3200" b="1" kern="1200" dirty="0">
              <a:solidFill>
                <a:schemeClr val="bg1"/>
              </a:solidFill>
              <a:hlinkClick xmlns:r="http://schemas.openxmlformats.org/officeDocument/2006/relationships" r:id="rId1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rPr>
            <a:t>www.michiganschildren.org</a:t>
          </a:r>
          <a:endParaRPr lang="en-US" sz="3200" b="1" kern="1200" dirty="0">
            <a:solidFill>
              <a:schemeClr val="bg1"/>
            </a:solidFill>
          </a:endParaRPr>
        </a:p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  </a:t>
          </a:r>
        </a:p>
      </dsp:txBody>
      <dsp:txXfrm>
        <a:off x="4023057" y="84442"/>
        <a:ext cx="6601531" cy="1515754"/>
      </dsp:txXfrm>
    </dsp:sp>
    <dsp:sp modelId="{21F90B32-F583-4A5C-966E-78FFBC06E3BC}">
      <dsp:nvSpPr>
        <dsp:cNvPr id="0" name=""/>
        <dsp:cNvSpPr/>
      </dsp:nvSpPr>
      <dsp:spPr>
        <a:xfrm>
          <a:off x="3941058" y="1795984"/>
          <a:ext cx="6840739" cy="2275778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60960" rIns="121920" bIns="6096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3200" b="1" kern="1200" dirty="0"/>
        </a:p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b="1" kern="1200" dirty="0"/>
            <a:t>Join us for our next Lunch &amp; Learn in November. Look for our Podcast next week.</a:t>
          </a:r>
          <a:endParaRPr lang="en-US" sz="3200" kern="1200" dirty="0"/>
        </a:p>
      </dsp:txBody>
      <dsp:txXfrm>
        <a:off x="4052152" y="1907078"/>
        <a:ext cx="6618551" cy="2053590"/>
      </dsp:txXfrm>
    </dsp:sp>
    <dsp:sp modelId="{BF1E8887-F4D6-46AB-BC3C-BE84E835B03C}">
      <dsp:nvSpPr>
        <dsp:cNvPr id="0" name=""/>
        <dsp:cNvSpPr/>
      </dsp:nvSpPr>
      <dsp:spPr>
        <a:xfrm>
          <a:off x="3968513" y="4094110"/>
          <a:ext cx="6806181" cy="1952708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60960" rIns="121920" bIns="6096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b="1" kern="1200" dirty="0"/>
            <a:t>Sign up to receive our bulletin at  </a:t>
          </a:r>
          <a:r>
            <a:rPr lang="en-US" sz="3200" b="1" kern="1200" dirty="0">
              <a:solidFill>
                <a:schemeClr val="bg1"/>
              </a:solidFill>
              <a:hlinkClick xmlns:r="http://schemas.openxmlformats.org/officeDocument/2006/relationships" r:id="rId1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rPr>
            <a:t>www.Michiganschildren.org</a:t>
          </a:r>
          <a:endParaRPr lang="en-US" sz="3200" kern="1200" dirty="0">
            <a:solidFill>
              <a:schemeClr val="bg1"/>
            </a:solidFill>
          </a:endParaRPr>
        </a:p>
      </dsp:txBody>
      <dsp:txXfrm>
        <a:off x="4063836" y="4189433"/>
        <a:ext cx="6615535" cy="176206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A642886-5F27-4123-8AA6-6359BFCCFBD2}" type="datetimeFigureOut">
              <a:rPr lang="en-US" smtClean="0"/>
              <a:t>10/25/2023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AFE6C47-224A-4BA5-9E64-B5624A2049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400433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90ECBD-0271-DD15-4BAE-B5532B173CD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60C5229-E381-0D1F-E652-BF84EE835AD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96BA3B8-8C1C-E78B-6A9E-C49407BCC3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4D59BB-DDD0-4390-8DBB-64496270C695}" type="datetimeFigureOut">
              <a:rPr lang="en-US" smtClean="0"/>
              <a:t>10/25/2023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B925CFF-D808-9669-B05B-D65CD030FC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C1D7141-1CDB-C2A5-F570-2AEC94BE0D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6152FF-6EA7-4BA3-A8C7-11FDCBBB8E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52662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1DFB55-CC97-47F7-83AB-AE0B111717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6F04F6F-189F-DFA8-B811-58C26E7E0E4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E3F8246-A2F4-E8AF-AD70-1740EB4AB3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4D59BB-DDD0-4390-8DBB-64496270C695}" type="datetimeFigureOut">
              <a:rPr lang="en-US" smtClean="0"/>
              <a:t>10/25/2023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85878DD-F058-EA72-65B7-DECDA5E24D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D5E1183-ADE8-35D8-F875-4DD68E6623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6152FF-6EA7-4BA3-A8C7-11FDCBBB8E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96211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37303D7-46AC-4C05-92FF-869B3E7F976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2A64B32-942B-600D-42EF-4F25B96102D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64C31B8-0919-6788-3E1D-598A4DD6C3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4D59BB-DDD0-4390-8DBB-64496270C695}" type="datetimeFigureOut">
              <a:rPr lang="en-US" smtClean="0"/>
              <a:t>10/25/2023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05F5C3B-2348-8B59-1479-0FC465D3DB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2D6A593-C343-988E-880C-C3E9D01C1D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6152FF-6EA7-4BA3-A8C7-11FDCBBB8E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67269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4CF9F2-4B1D-1078-FEA1-12F31433A2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BC963F0-4BB2-F13F-408C-42C316421E8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3844D98-3ECC-381C-AEBB-F07CBAB49B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4D59BB-DDD0-4390-8DBB-64496270C695}" type="datetimeFigureOut">
              <a:rPr lang="en-US" smtClean="0"/>
              <a:t>10/25/2023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9B6AB4F-38B4-8DFE-124B-991572B1C1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D21ABC5-888C-0320-92EF-966E455701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6152FF-6EA7-4BA3-A8C7-11FDCBBB8E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25168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D10318-5213-2E64-8D43-9679FA042B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41E4D49-9809-7157-F432-DD9C588BB2D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40E0D28-DCEC-9ACD-1BF0-D8B943F5AC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4D59BB-DDD0-4390-8DBB-64496270C695}" type="datetimeFigureOut">
              <a:rPr lang="en-US" smtClean="0"/>
              <a:t>10/25/2023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592C015-1021-CB35-83A1-5FA8116212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3D0C5BA-8350-47DB-8CA7-15BA36A65B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6152FF-6EA7-4BA3-A8C7-11FDCBBB8E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15094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BEB206-02F1-C8E5-3C85-4701D0114B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D060393-FE31-D67F-68AB-D305B473603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2B1740A-4632-1CEE-6F51-193127937A2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40A488C-19CE-2041-123F-175A3CA474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4D59BB-DDD0-4390-8DBB-64496270C695}" type="datetimeFigureOut">
              <a:rPr lang="en-US" smtClean="0"/>
              <a:t>10/25/2023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C28D977-1E19-D0F2-A361-CCFCA56FFA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823464E-8983-2179-1E7E-A0261C236C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6152FF-6EA7-4BA3-A8C7-11FDCBBB8E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84432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8D5D0D-A74A-8C94-900D-B5E394889D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C538A18-A85D-3122-F6A7-0AED1168118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5D13278-A1FC-7BB7-9E13-9A57B3C4405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F5B1EBB-078A-F415-AF84-8B7CD4361B2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F10BE5D-85EC-AB91-A0E4-C375EC1D5CE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F85B903-7588-CB2F-DAF8-458E8B844A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4D59BB-DDD0-4390-8DBB-64496270C695}" type="datetimeFigureOut">
              <a:rPr lang="en-US" smtClean="0"/>
              <a:t>10/25/2023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AFE3273B-81D1-1B80-5104-B9545E705C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4C3FF09-678E-2541-DF90-DED356D62A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6152FF-6EA7-4BA3-A8C7-11FDCBBB8E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74258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1304C7-771A-90DE-DD1B-67B47FEAC0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ECA711A-1596-AC46-DD2B-535C333F3F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4D59BB-DDD0-4390-8DBB-64496270C695}" type="datetimeFigureOut">
              <a:rPr lang="en-US" smtClean="0"/>
              <a:t>10/25/2023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941B009-749C-2638-7DAD-045F1F3E38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729C964-E9DF-466F-D0ED-A732CD74EC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6152FF-6EA7-4BA3-A8C7-11FDCBBB8E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20251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D0B6178-DC2F-DA5B-FBF2-7D9584C213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4D59BB-DDD0-4390-8DBB-64496270C695}" type="datetimeFigureOut">
              <a:rPr lang="en-US" smtClean="0"/>
              <a:t>10/25/2023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6CA6240-9462-84EA-2A14-B4E334BC94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44A295A-F5D7-4379-4F44-06A4DF736A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6152FF-6EA7-4BA3-A8C7-11FDCBBB8E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64872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01C038-3290-A81C-72E0-00286553CA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E5EED0E-C1BE-610A-CCAA-05778C57637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2E24101-CFBC-086C-FD85-8574268C04E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51F60A7-A4C9-3FC6-5C41-53F9687DE0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4D59BB-DDD0-4390-8DBB-64496270C695}" type="datetimeFigureOut">
              <a:rPr lang="en-US" smtClean="0"/>
              <a:t>10/25/2023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85641F0-17F4-B332-647B-156F3EE020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9C29B7D-F350-D3A7-AF04-274AF93203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6152FF-6EA7-4BA3-A8C7-11FDCBBB8E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48889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6CF5C3-4F58-7429-EBA4-4D5610BE70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C964057-28DE-B057-AB41-7AF55A7FCFB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5DC0516-C116-515E-6A98-6C945DB541F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F1C587A-559A-ED89-BBF6-E42CA1F8BD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4D59BB-DDD0-4390-8DBB-64496270C695}" type="datetimeFigureOut">
              <a:rPr lang="en-US" smtClean="0"/>
              <a:t>10/25/2023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0240471-BB33-BA01-ADFB-E7DF80D8D7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A01FDD7-E88C-58F6-1026-4C8F9E126E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6152FF-6EA7-4BA3-A8C7-11FDCBBB8E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49195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7676669-004B-DFD1-0712-620ABFCFC7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E006231-F8D5-AACD-31BA-C7224F97A08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FB99769-3D15-403E-8907-E9CCAC1C366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4D59BB-DDD0-4390-8DBB-64496270C695}" type="datetimeFigureOut">
              <a:rPr lang="en-US" smtClean="0"/>
              <a:t>10/25/2023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B2179B0-027F-8D7C-ED0A-506B375CEB5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821AA92-D65A-CA17-99AD-E18F6E6EB17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6152FF-6EA7-4BA3-A8C7-11FDCBBB8E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74827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1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michiganschildren.org/" TargetMode="Externa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9.jpg"/><Relationship Id="rId4" Type="http://schemas.openxmlformats.org/officeDocument/2006/relationships/image" Target="../media/image8.jp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microsoft.com/office/2018/10/relationships/comments" Target="../comments/modernComment_1C7_ED6A599.xml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5FAE41-AB1E-7B70-B8FF-50E710E7752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13151" y="674913"/>
            <a:ext cx="11635009" cy="3734249"/>
          </a:xfrm>
        </p:spPr>
        <p:txBody>
          <a:bodyPr>
            <a:normAutofit/>
          </a:bodyPr>
          <a:lstStyle/>
          <a:p>
            <a:br>
              <a:rPr lang="en" sz="4000" b="1" dirty="0">
                <a:solidFill>
                  <a:srgbClr val="002060"/>
                </a:solidFill>
                <a:latin typeface="Trebuchet MS"/>
                <a:ea typeface="Trebuchet MS"/>
                <a:cs typeface="Trebuchet MS"/>
                <a:sym typeface="Trebuchet MS"/>
              </a:rPr>
            </a:br>
            <a:br>
              <a:rPr lang="en" sz="4000" b="1" dirty="0">
                <a:solidFill>
                  <a:srgbClr val="002060"/>
                </a:solidFill>
                <a:latin typeface="Trebuchet MS"/>
                <a:ea typeface="Trebuchet MS"/>
                <a:cs typeface="Trebuchet MS"/>
                <a:sym typeface="Trebuchet MS"/>
              </a:rPr>
            </a:br>
            <a:br>
              <a:rPr lang="en" sz="4000" b="1" dirty="0">
                <a:solidFill>
                  <a:srgbClr val="002060"/>
                </a:solidFill>
                <a:latin typeface="Trebuchet MS"/>
                <a:ea typeface="Trebuchet MS"/>
                <a:cs typeface="Trebuchet MS"/>
                <a:sym typeface="Trebuchet MS"/>
              </a:rPr>
            </a:br>
            <a:r>
              <a:rPr lang="en-US" sz="4400" b="1" dirty="0">
                <a:solidFill>
                  <a:srgbClr val="002060"/>
                </a:solidFill>
                <a:latin typeface="Trebuchet MS"/>
                <a:ea typeface="Trebuchet MS"/>
                <a:cs typeface="Trebuchet MS"/>
                <a:sym typeface="Trebuchet MS"/>
              </a:rPr>
              <a:t>The Early Bird’s Guide to Building Your “Budget Ask”</a:t>
            </a:r>
            <a:endParaRPr lang="en-US" sz="4400" dirty="0">
              <a:solidFill>
                <a:srgbClr val="002060"/>
              </a:solidFill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05E6001-30D5-8C35-3936-730D5538991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422400" y="4531360"/>
            <a:ext cx="9245600" cy="1834606"/>
          </a:xfrm>
        </p:spPr>
        <p:txBody>
          <a:bodyPr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lang="en-US" sz="2400" b="1" dirty="0">
              <a:latin typeface="Trebuchet MS"/>
              <a:ea typeface="Trebuchet MS"/>
              <a:cs typeface="Trebuchet MS"/>
              <a:sym typeface="Trebuchet MS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lang="en-US" b="1" dirty="0">
              <a:solidFill>
                <a:schemeClr val="tx1">
                  <a:lumMod val="75000"/>
                  <a:lumOff val="25000"/>
                </a:schemeClr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rebuchet MS"/>
                <a:ea typeface="Trebuchet MS"/>
                <a:cs typeface="Trebuchet MS"/>
                <a:sym typeface="Trebuchet MS"/>
              </a:rPr>
              <a:t>Michigan’s Children’s Lunch and Learn</a:t>
            </a: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Trebuchet MS"/>
                <a:ea typeface="Trebuchet MS"/>
                <a:cs typeface="Trebuchet MS"/>
                <a:sym typeface="Trebuchet MS"/>
              </a:rPr>
              <a:t>October 25, 2023</a:t>
            </a:r>
          </a:p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48656A8-5CCF-E9D7-8CE7-8F0AB29EDA9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90571"/>
          <a:stretch/>
        </p:blipFill>
        <p:spPr>
          <a:xfrm>
            <a:off x="0" y="-137159"/>
            <a:ext cx="12192000" cy="646610"/>
          </a:xfrm>
          <a:prstGeom prst="rect">
            <a:avLst/>
          </a:prstGeom>
        </p:spPr>
      </p:pic>
      <p:pic>
        <p:nvPicPr>
          <p:cNvPr id="5" name="Google Shape;56;p13">
            <a:extLst>
              <a:ext uri="{FF2B5EF4-FFF2-40B4-BE49-F238E27FC236}">
                <a16:creationId xmlns:a16="http://schemas.microsoft.com/office/drawing/2014/main" id="{D47DB42F-7AAA-E705-FB2B-C3623595F48B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 b="16518"/>
          <a:stretch/>
        </p:blipFill>
        <p:spPr>
          <a:xfrm>
            <a:off x="4667447" y="564265"/>
            <a:ext cx="2300455" cy="1977772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Picture 7" descr="A cartoon of a bird on a branch">
            <a:extLst>
              <a:ext uri="{FF2B5EF4-FFF2-40B4-BE49-F238E27FC236}">
                <a16:creationId xmlns:a16="http://schemas.microsoft.com/office/drawing/2014/main" id="{6EE78435-9E09-4F0E-DD43-5C82725C7110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476"/>
          <a:stretch/>
        </p:blipFill>
        <p:spPr>
          <a:xfrm>
            <a:off x="9067363" y="4409162"/>
            <a:ext cx="2992195" cy="23002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893661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B05E6001-30D5-8C35-3936-730D5538991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44137" y="618310"/>
            <a:ext cx="11564983" cy="5711370"/>
          </a:xfrm>
        </p:spPr>
        <p:txBody>
          <a:bodyPr>
            <a:normAutofit/>
          </a:bodyPr>
          <a:lstStyle/>
          <a:p>
            <a:pPr algn="l"/>
            <a:endParaRPr lang="en-US" sz="2000" b="1" spc="-7" dirty="0"/>
          </a:p>
          <a:p>
            <a:pPr algn="l"/>
            <a:endParaRPr lang="en-US" sz="20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48656A8-5CCF-E9D7-8CE7-8F0AB29EDA9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90571"/>
          <a:stretch/>
        </p:blipFill>
        <p:spPr>
          <a:xfrm>
            <a:off x="0" y="-137159"/>
            <a:ext cx="12192000" cy="64661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4D05DA9C-5112-5F89-9414-986DD259DA1B}"/>
              </a:ext>
            </a:extLst>
          </p:cNvPr>
          <p:cNvSpPr txBox="1"/>
          <p:nvPr/>
        </p:nvSpPr>
        <p:spPr>
          <a:xfrm>
            <a:off x="70104" y="473230"/>
            <a:ext cx="12192000" cy="938718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rgbClr val="C00000"/>
                </a:solidFill>
              </a:rPr>
              <a:t>Welcome &amp; Housekeeping</a:t>
            </a:r>
          </a:p>
          <a:p>
            <a:r>
              <a:rPr lang="en-US" sz="2800" dirty="0">
                <a:latin typeface="Trebuchet MS" panose="020B0603020202020204" pitchFamily="34" charset="0"/>
              </a:rPr>
              <a:t>          </a:t>
            </a:r>
          </a:p>
          <a:p>
            <a:r>
              <a:rPr lang="en-US" sz="2800" dirty="0">
                <a:latin typeface="Trebuchet MS" panose="020B0603020202020204" pitchFamily="34" charset="0"/>
              </a:rPr>
              <a:t>Thank you for being here. Please take a moment to </a:t>
            </a:r>
            <a:r>
              <a:rPr lang="en-US" sz="2800" b="1" dirty="0">
                <a:latin typeface="Trebuchet MS" panose="020B0603020202020204" pitchFamily="34" charset="0"/>
              </a:rPr>
              <a:t>say hello in the chat </a:t>
            </a:r>
            <a:r>
              <a:rPr lang="en-US" sz="2800" dirty="0">
                <a:latin typeface="Trebuchet MS" panose="020B0603020202020204" pitchFamily="34" charset="0"/>
              </a:rPr>
              <a:t>… your name, organization.</a:t>
            </a:r>
          </a:p>
          <a:p>
            <a:endParaRPr lang="en-US" sz="2800" dirty="0">
              <a:latin typeface="Trebuchet MS" panose="020B0603020202020204" pitchFamily="34" charset="0"/>
            </a:endParaRPr>
          </a:p>
          <a:p>
            <a:r>
              <a:rPr lang="en-US" sz="2800" dirty="0">
                <a:latin typeface="Trebuchet MS" panose="020B0603020202020204" pitchFamily="34" charset="0"/>
              </a:rPr>
              <a:t>              If you have any </a:t>
            </a:r>
            <a:r>
              <a:rPr lang="en-US" sz="2800" b="1" dirty="0">
                <a:latin typeface="Trebuchet MS" panose="020B0603020202020204" pitchFamily="34" charset="0"/>
              </a:rPr>
              <a:t>questions, please post them in the </a:t>
            </a:r>
            <a:r>
              <a:rPr lang="en-US" sz="2800" b="1" dirty="0" err="1">
                <a:latin typeface="Trebuchet MS" panose="020B0603020202020204" pitchFamily="34" charset="0"/>
              </a:rPr>
              <a:t>chatbox</a:t>
            </a:r>
            <a:r>
              <a:rPr lang="en-US" sz="2800" b="1" dirty="0">
                <a:latin typeface="Trebuchet MS" panose="020B0603020202020204" pitchFamily="34" charset="0"/>
              </a:rPr>
              <a:t>.     	     		</a:t>
            </a:r>
            <a:r>
              <a:rPr lang="en-US" sz="2800" dirty="0">
                <a:latin typeface="Trebuchet MS" panose="020B0603020202020204" pitchFamily="34" charset="0"/>
              </a:rPr>
              <a:t>Staff will monitor them. You are all muted.</a:t>
            </a:r>
          </a:p>
          <a:p>
            <a:endParaRPr lang="en-US" sz="2800" dirty="0">
              <a:latin typeface="Trebuchet MS" panose="020B0603020202020204" pitchFamily="34" charset="0"/>
            </a:endParaRPr>
          </a:p>
          <a:p>
            <a:r>
              <a:rPr lang="en-US" sz="2800" dirty="0">
                <a:latin typeface="Trebuchet MS" panose="020B0603020202020204" pitchFamily="34" charset="0"/>
              </a:rPr>
              <a:t> </a:t>
            </a:r>
          </a:p>
          <a:p>
            <a:r>
              <a:rPr lang="en-US" sz="2800" dirty="0">
                <a:latin typeface="Trebuchet MS" panose="020B0603020202020204" pitchFamily="34" charset="0"/>
              </a:rPr>
              <a:t>  We are </a:t>
            </a:r>
            <a:r>
              <a:rPr lang="en-US" sz="2800" b="1" dirty="0">
                <a:latin typeface="Trebuchet MS" panose="020B0603020202020204" pitchFamily="34" charset="0"/>
              </a:rPr>
              <a:t>recording today’s session on Zoom, and </a:t>
            </a:r>
          </a:p>
          <a:p>
            <a:r>
              <a:rPr lang="en-US" sz="2800" b="1" dirty="0">
                <a:latin typeface="Trebuchet MS" panose="020B0603020202020204" pitchFamily="34" charset="0"/>
              </a:rPr>
              <a:t>  simultaneously on Facebook Live. </a:t>
            </a:r>
            <a:r>
              <a:rPr lang="en-US" sz="2800" dirty="0">
                <a:latin typeface="Trebuchet MS" panose="020B0603020202020204" pitchFamily="34" charset="0"/>
              </a:rPr>
              <a:t>The recording will be </a:t>
            </a:r>
          </a:p>
          <a:p>
            <a:r>
              <a:rPr lang="en-US" sz="2800" dirty="0">
                <a:latin typeface="Trebuchet MS" panose="020B0603020202020204" pitchFamily="34" charset="0"/>
              </a:rPr>
              <a:t> available at the of the day at </a:t>
            </a:r>
            <a:r>
              <a:rPr lang="en-US" sz="2800" dirty="0">
                <a:latin typeface="Trebuchet MS" panose="020B0603020202020204" pitchFamily="34" charset="0"/>
                <a:hlinkClick r:id="rId3"/>
              </a:rPr>
              <a:t>www.michiganschildren.org</a:t>
            </a:r>
            <a:r>
              <a:rPr lang="en-US" sz="2800" dirty="0">
                <a:latin typeface="Trebuchet MS" panose="020B0603020202020204" pitchFamily="34" charset="0"/>
              </a:rPr>
              <a:t> </a:t>
            </a:r>
          </a:p>
          <a:p>
            <a:r>
              <a:rPr lang="en-US" sz="2800" dirty="0">
                <a:latin typeface="Trebuchet MS" panose="020B0603020202020204" pitchFamily="34" charset="0"/>
              </a:rPr>
              <a:t>under Programs &amp; Events.</a:t>
            </a:r>
          </a:p>
          <a:p>
            <a:endParaRPr lang="en-US" sz="2800" dirty="0">
              <a:solidFill>
                <a:srgbClr val="C00000"/>
              </a:solidFill>
            </a:endParaRPr>
          </a:p>
          <a:p>
            <a:endParaRPr lang="en-US" sz="2800" dirty="0">
              <a:solidFill>
                <a:srgbClr val="C00000"/>
              </a:solidFill>
            </a:endParaRPr>
          </a:p>
          <a:p>
            <a:endParaRPr lang="en-US" sz="2800" dirty="0">
              <a:solidFill>
                <a:srgbClr val="C00000"/>
              </a:solidFill>
            </a:endParaRPr>
          </a:p>
          <a:p>
            <a:endParaRPr lang="en-US" sz="2800" dirty="0">
              <a:solidFill>
                <a:srgbClr val="C00000"/>
              </a:solidFill>
            </a:endParaRPr>
          </a:p>
          <a:p>
            <a:endParaRPr lang="en-US" sz="4000" dirty="0">
              <a:solidFill>
                <a:srgbClr val="C00000"/>
              </a:solidFill>
            </a:endParaRPr>
          </a:p>
          <a:p>
            <a:endParaRPr lang="en-US" sz="4000" dirty="0">
              <a:solidFill>
                <a:srgbClr val="C00000"/>
              </a:solidFill>
            </a:endParaRPr>
          </a:p>
          <a:p>
            <a:endParaRPr lang="en-US" sz="4000" dirty="0">
              <a:solidFill>
                <a:srgbClr val="C00000"/>
              </a:solidFill>
            </a:endParaRPr>
          </a:p>
        </p:txBody>
      </p:sp>
      <p:pic>
        <p:nvPicPr>
          <p:cNvPr id="1026" name="Picture 2" descr="Say Hello to New Review Scoring! - CrowdSurf Work">
            <a:extLst>
              <a:ext uri="{FF2B5EF4-FFF2-40B4-BE49-F238E27FC236}">
                <a16:creationId xmlns:a16="http://schemas.microsoft.com/office/drawing/2014/main" id="{5943CD70-FD45-2D33-584C-D4F0061A253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07230" y="509450"/>
            <a:ext cx="1037179" cy="10325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Asking Questions in Portuguese | Practice Portuguese">
            <a:extLst>
              <a:ext uri="{FF2B5EF4-FFF2-40B4-BE49-F238E27FC236}">
                <a16:creationId xmlns:a16="http://schemas.microsoft.com/office/drawing/2014/main" id="{07A604A5-2323-C336-209F-F0C171DA50E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905" t="6636" r="17524" b="5386"/>
          <a:stretch/>
        </p:blipFill>
        <p:spPr bwMode="auto">
          <a:xfrm>
            <a:off x="181519" y="2733747"/>
            <a:ext cx="1373233" cy="13905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Premium Vector | Cartoon microphone for podcast, audio record. device with  funny face. hand drawn vector element">
            <a:extLst>
              <a:ext uri="{FF2B5EF4-FFF2-40B4-BE49-F238E27FC236}">
                <a16:creationId xmlns:a16="http://schemas.microsoft.com/office/drawing/2014/main" id="{1AB45E1F-2CCF-4300-76F5-836B4683AF7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95768" y="4106540"/>
            <a:ext cx="1777625" cy="2133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1546092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B05E6001-30D5-8C35-3936-730D5538991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43691" y="509451"/>
            <a:ext cx="12344400" cy="6460309"/>
          </a:xfrm>
        </p:spPr>
        <p:txBody>
          <a:bodyPr>
            <a:normAutofit/>
          </a:bodyPr>
          <a:lstStyle/>
          <a:p>
            <a:pPr algn="l"/>
            <a:r>
              <a:rPr lang="en-US" sz="4000" dirty="0">
                <a:latin typeface="Trebuchet MS" panose="020B0603020202020204" pitchFamily="34" charset="0"/>
              </a:rPr>
              <a:t> </a:t>
            </a:r>
            <a:r>
              <a:rPr lang="en-US" sz="3600" b="1" dirty="0">
                <a:solidFill>
                  <a:srgbClr val="C00000"/>
                </a:solidFill>
                <a:latin typeface="Trebuchet MS" panose="020B0603020202020204" pitchFamily="34" charset="0"/>
              </a:rPr>
              <a:t>Our Guests and Panelists</a:t>
            </a:r>
            <a:endParaRPr lang="en-US" sz="3600" dirty="0">
              <a:latin typeface="Trebuchet MS" panose="020B0603020202020204" pitchFamily="34" charset="0"/>
            </a:endParaRPr>
          </a:p>
          <a:p>
            <a:pPr algn="l"/>
            <a:endParaRPr lang="en-US" sz="2000" dirty="0">
              <a:latin typeface="Trebuchet MS" panose="020B0603020202020204" pitchFamily="34" charset="0"/>
            </a:endParaRPr>
          </a:p>
          <a:p>
            <a:pPr algn="l"/>
            <a:r>
              <a:rPr lang="en-US" sz="2000" dirty="0"/>
              <a:t>                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48656A8-5CCF-E9D7-8CE7-8F0AB29EDA9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90571"/>
          <a:stretch/>
        </p:blipFill>
        <p:spPr>
          <a:xfrm>
            <a:off x="0" y="-137159"/>
            <a:ext cx="12192000" cy="64661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16672109-677A-4722-43CA-D9D36BF70C91}"/>
              </a:ext>
            </a:extLst>
          </p:cNvPr>
          <p:cNvSpPr txBox="1"/>
          <p:nvPr/>
        </p:nvSpPr>
        <p:spPr>
          <a:xfrm>
            <a:off x="264160" y="1889760"/>
            <a:ext cx="2590800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endParaRPr lang="en-US" sz="2800" dirty="0">
              <a:latin typeface="Trebuchet MS" panose="020B0603020202020204" pitchFamily="34" charset="0"/>
            </a:endParaRPr>
          </a:p>
          <a:p>
            <a:pPr algn="l"/>
            <a:endParaRPr lang="en-US" sz="2800" dirty="0">
              <a:latin typeface="Trebuchet MS" panose="020B0603020202020204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D8DDC36A-7A08-AC98-C40E-409411EBFBA0}"/>
              </a:ext>
            </a:extLst>
          </p:cNvPr>
          <p:cNvSpPr txBox="1"/>
          <p:nvPr/>
        </p:nvSpPr>
        <p:spPr>
          <a:xfrm>
            <a:off x="1039660" y="1653436"/>
            <a:ext cx="1465545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endParaRPr lang="en-US" sz="2800" dirty="0">
              <a:latin typeface="Trebuchet MS" panose="020B0603020202020204" pitchFamily="34" charset="0"/>
            </a:endParaRPr>
          </a:p>
          <a:p>
            <a:pPr algn="l"/>
            <a:endParaRPr lang="en-US" sz="2800" dirty="0">
              <a:latin typeface="Trebuchet MS" panose="020B0603020202020204" pitchFamily="34" charset="0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2CB505ED-321B-2A1A-5C3B-904C1B9754B4}"/>
              </a:ext>
            </a:extLst>
          </p:cNvPr>
          <p:cNvSpPr txBox="1"/>
          <p:nvPr/>
        </p:nvSpPr>
        <p:spPr>
          <a:xfrm>
            <a:off x="447676" y="3429000"/>
            <a:ext cx="3400424" cy="17755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en-US" b="1" dirty="0">
              <a:latin typeface="Trebuchet MS" panose="020B0603020202020204" pitchFamily="34" charset="0"/>
            </a:endParaRPr>
          </a:p>
          <a:p>
            <a:endParaRPr lang="en-US" b="1" dirty="0">
              <a:latin typeface="Trebuchet MS" panose="020B0603020202020204" pitchFamily="34" charset="0"/>
            </a:endParaRPr>
          </a:p>
          <a:p>
            <a:endParaRPr lang="en-US" b="1" dirty="0">
              <a:latin typeface="Trebuchet MS" panose="020B0603020202020204" pitchFamily="34" charset="0"/>
            </a:endParaRPr>
          </a:p>
          <a:p>
            <a:endParaRPr lang="en-US" b="1" dirty="0">
              <a:latin typeface="Trebuchet MS" panose="020B0603020202020204" pitchFamily="34" charset="0"/>
            </a:endParaRPr>
          </a:p>
          <a:p>
            <a:r>
              <a:rPr lang="en-US" b="1" dirty="0">
                <a:latin typeface="Trebuchet MS" panose="020B0603020202020204" pitchFamily="34" charset="0"/>
              </a:rPr>
              <a:t>        Patrick Brown</a:t>
            </a:r>
          </a:p>
          <a:p>
            <a:r>
              <a:rPr lang="en-US" b="1" dirty="0">
                <a:latin typeface="Trebuchet MS" panose="020B0603020202020204" pitchFamily="34" charset="0"/>
              </a:rPr>
              <a:t>        Exec. Director, MACAE</a:t>
            </a:r>
            <a:endParaRPr lang="en-US" dirty="0"/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948AFFA9-CA7B-63AF-6B3B-03A931F914CD}"/>
              </a:ext>
            </a:extLst>
          </p:cNvPr>
          <p:cNvSpPr txBox="1"/>
          <p:nvPr/>
        </p:nvSpPr>
        <p:spPr>
          <a:xfrm flipH="1">
            <a:off x="3502473" y="2020670"/>
            <a:ext cx="3920429" cy="31393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en-US" b="1" dirty="0">
              <a:latin typeface="Trebuchet MS" panose="020B0603020202020204" pitchFamily="34" charset="0"/>
            </a:endParaRPr>
          </a:p>
          <a:p>
            <a:endParaRPr lang="en-US" b="1" dirty="0">
              <a:latin typeface="Trebuchet MS" panose="020B0603020202020204" pitchFamily="34" charset="0"/>
            </a:endParaRPr>
          </a:p>
          <a:p>
            <a:endParaRPr lang="en-US" b="1" dirty="0">
              <a:latin typeface="Trebuchet MS" panose="020B0603020202020204" pitchFamily="34" charset="0"/>
            </a:endParaRPr>
          </a:p>
          <a:p>
            <a:endParaRPr lang="en-US" b="1" dirty="0">
              <a:latin typeface="Trebuchet MS" panose="020B0603020202020204" pitchFamily="34" charset="0"/>
            </a:endParaRPr>
          </a:p>
          <a:p>
            <a:endParaRPr lang="en-US" b="1" dirty="0">
              <a:latin typeface="Trebuchet MS" panose="020B0603020202020204" pitchFamily="34" charset="0"/>
            </a:endParaRPr>
          </a:p>
          <a:p>
            <a:endParaRPr lang="en-US" b="1" dirty="0">
              <a:latin typeface="Trebuchet MS" panose="020B0603020202020204" pitchFamily="34" charset="0"/>
            </a:endParaRPr>
          </a:p>
          <a:p>
            <a:endParaRPr lang="en-US" b="1" dirty="0">
              <a:latin typeface="Trebuchet MS" panose="020B0603020202020204" pitchFamily="34" charset="0"/>
            </a:endParaRPr>
          </a:p>
          <a:p>
            <a:endParaRPr lang="en-US" b="1" dirty="0">
              <a:latin typeface="Trebuchet MS" panose="020B0603020202020204" pitchFamily="34" charset="0"/>
            </a:endParaRPr>
          </a:p>
          <a:p>
            <a:endParaRPr lang="en-US" b="1" dirty="0">
              <a:latin typeface="Trebuchet MS" panose="020B0603020202020204" pitchFamily="34" charset="0"/>
            </a:endParaRPr>
          </a:p>
          <a:p>
            <a:r>
              <a:rPr lang="en-US" b="1" dirty="0">
                <a:latin typeface="Trebuchet MS" panose="020B0603020202020204" pitchFamily="34" charset="0"/>
              </a:rPr>
              <a:t>          Christy Callahan, President, </a:t>
            </a:r>
          </a:p>
          <a:p>
            <a:r>
              <a:rPr lang="en-US" b="1" i="1" dirty="0">
                <a:latin typeface="Trebuchet MS" panose="020B0603020202020204" pitchFamily="34" charset="0"/>
              </a:rPr>
              <a:t>       Early On </a:t>
            </a:r>
            <a:r>
              <a:rPr lang="en-US" b="1" dirty="0">
                <a:latin typeface="Trebuchet MS" panose="020B0603020202020204" pitchFamily="34" charset="0"/>
              </a:rPr>
              <a:t>Michigan Foundation   </a:t>
            </a:r>
            <a:endParaRPr lang="en-US" dirty="0"/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A56B0D47-0C2C-AD33-3A46-7151483B728A}"/>
              </a:ext>
            </a:extLst>
          </p:cNvPr>
          <p:cNvSpPr txBox="1"/>
          <p:nvPr/>
        </p:nvSpPr>
        <p:spPr>
          <a:xfrm flipH="1">
            <a:off x="8448675" y="3429000"/>
            <a:ext cx="2066925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600" b="1" dirty="0">
                <a:latin typeface="Trebuchet MS" panose="020B0603020202020204" pitchFamily="34" charset="0"/>
              </a:rPr>
              <a:t>                </a:t>
            </a:r>
            <a:endParaRPr lang="en-US" dirty="0"/>
          </a:p>
        </p:txBody>
      </p:sp>
      <p:pic>
        <p:nvPicPr>
          <p:cNvPr id="5" name="Picture 4" descr="A person in a suit smiling&#10;&#10;Description automatically generated">
            <a:extLst>
              <a:ext uri="{FF2B5EF4-FFF2-40B4-BE49-F238E27FC236}">
                <a16:creationId xmlns:a16="http://schemas.microsoft.com/office/drawing/2014/main" id="{95D29BB0-89FE-9431-9CFF-7247DC73ED3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9660" y="1889760"/>
            <a:ext cx="2277071" cy="2473110"/>
          </a:xfrm>
          <a:prstGeom prst="rect">
            <a:avLst/>
          </a:prstGeom>
        </p:spPr>
      </p:pic>
      <p:pic>
        <p:nvPicPr>
          <p:cNvPr id="9" name="Picture 8" descr="A person with short brown hair&#10;&#10;Description automatically generated">
            <a:extLst>
              <a:ext uri="{FF2B5EF4-FFF2-40B4-BE49-F238E27FC236}">
                <a16:creationId xmlns:a16="http://schemas.microsoft.com/office/drawing/2014/main" id="{1486A66F-E872-4F75-84F0-43A555FD71C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77725" y="1754716"/>
            <a:ext cx="2743198" cy="2743198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819E1DB7-5C0F-DEB3-D777-680485B6B37D}"/>
              </a:ext>
            </a:extLst>
          </p:cNvPr>
          <p:cNvSpPr txBox="1"/>
          <p:nvPr/>
        </p:nvSpPr>
        <p:spPr>
          <a:xfrm>
            <a:off x="8273357" y="1882170"/>
            <a:ext cx="316230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b="1" dirty="0">
              <a:latin typeface="Trebuchet MS" panose="020B0603020202020204" pitchFamily="34" charset="0"/>
            </a:endParaRPr>
          </a:p>
          <a:p>
            <a:r>
              <a:rPr lang="en-US" b="1" dirty="0">
                <a:latin typeface="Trebuchet MS" panose="020B0603020202020204" pitchFamily="34" charset="0"/>
              </a:rPr>
              <a:t>Erin Skene-Pratt, </a:t>
            </a:r>
          </a:p>
          <a:p>
            <a:r>
              <a:rPr lang="en-US" b="1" dirty="0">
                <a:latin typeface="Trebuchet MS" panose="020B0603020202020204" pitchFamily="34" charset="0"/>
              </a:rPr>
              <a:t>Exec. Director, MASP</a:t>
            </a:r>
          </a:p>
        </p:txBody>
      </p:sp>
      <p:pic>
        <p:nvPicPr>
          <p:cNvPr id="16" name="Picture 15" descr="A person smiling for a picture&#10;&#10;Description automatically generated">
            <a:extLst>
              <a:ext uri="{FF2B5EF4-FFF2-40B4-BE49-F238E27FC236}">
                <a16:creationId xmlns:a16="http://schemas.microsoft.com/office/drawing/2014/main" id="{6A25A90B-5178-999E-D202-D342060FB7F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00932" y="1889760"/>
            <a:ext cx="2362409" cy="24785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794919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B05E6001-30D5-8C35-3936-730D5538991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" y="609600"/>
            <a:ext cx="12192000" cy="6130834"/>
          </a:xfrm>
        </p:spPr>
        <p:txBody>
          <a:bodyPr>
            <a:normAutofit fontScale="92500"/>
          </a:bodyPr>
          <a:lstStyle/>
          <a:p>
            <a:r>
              <a:rPr lang="en-US" sz="3600" b="1" dirty="0">
                <a:solidFill>
                  <a:schemeClr val="accent1">
                    <a:lumMod val="75000"/>
                  </a:schemeClr>
                </a:solidFill>
              </a:rPr>
              <a:t>The Background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endParaRPr lang="en-US" sz="1800" b="1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endParaRPr lang="en-US" sz="1800" b="1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marR="0" indent="-342900" algn="l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b="1" dirty="0">
                <a:effectLst/>
                <a:latin typeface="Trebuchet MS" panose="020B0603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The FY 2024</a:t>
            </a:r>
            <a:r>
              <a:rPr lang="en-US" dirty="0">
                <a:effectLst/>
                <a:latin typeface="Trebuchet MS" panose="020B0603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state budget took effect Oct. 1, 2023, and runs through Sept. 30. 2024.</a:t>
            </a:r>
          </a:p>
          <a:p>
            <a:pPr marR="0" algn="l">
              <a:spcBef>
                <a:spcPts val="0"/>
              </a:spcBef>
              <a:spcAft>
                <a:spcPts val="0"/>
              </a:spcAft>
            </a:pPr>
            <a:endParaRPr lang="en-US" dirty="0">
              <a:effectLst/>
              <a:latin typeface="Trebuchet MS" panose="020B0603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marR="0" indent="-342900" algn="l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dirty="0">
                <a:effectLst/>
                <a:latin typeface="Trebuchet MS" panose="020B0603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This fall, state agencies are submitting their </a:t>
            </a:r>
            <a:r>
              <a:rPr lang="en-US" b="1" dirty="0">
                <a:effectLst/>
                <a:latin typeface="Trebuchet MS" panose="020B0603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FY 2025 budget requests to the State Budget Office</a:t>
            </a:r>
            <a:r>
              <a:rPr lang="en-US" dirty="0">
                <a:effectLst/>
                <a:latin typeface="Trebuchet MS" panose="020B0603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which coordinates all aspects of the state budget, including development of the </a:t>
            </a:r>
            <a:r>
              <a:rPr lang="en-US" b="1" dirty="0">
                <a:effectLst/>
                <a:latin typeface="Trebuchet MS" panose="020B0603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Executive Budget recommendations. </a:t>
            </a:r>
          </a:p>
          <a:p>
            <a:pPr marR="0" algn="l">
              <a:spcBef>
                <a:spcPts val="0"/>
              </a:spcBef>
              <a:spcAft>
                <a:spcPts val="0"/>
              </a:spcAft>
            </a:pPr>
            <a:r>
              <a:rPr lang="en-US" dirty="0">
                <a:effectLst/>
                <a:latin typeface="Trebuchet MS" panose="020B0603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  <a:p>
            <a:pPr marL="342900" marR="0" indent="-342900" algn="l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b="1" dirty="0">
                <a:effectLst/>
                <a:latin typeface="Trebuchet MS" panose="020B0603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Around January</a:t>
            </a:r>
            <a:r>
              <a:rPr lang="en-US" dirty="0">
                <a:effectLst/>
                <a:latin typeface="Trebuchet MS" panose="020B0603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the Governor is expected to submit her executive budget plan to the Legislature.</a:t>
            </a:r>
          </a:p>
          <a:p>
            <a:pPr marL="342900" marR="0" indent="-342900" algn="l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en-US" dirty="0">
              <a:effectLst/>
              <a:latin typeface="Trebuchet MS" panose="020B0603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marR="0" indent="-342900" algn="l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dirty="0">
                <a:effectLst/>
                <a:latin typeface="Trebuchet MS" panose="020B0603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From there, the </a:t>
            </a:r>
            <a:r>
              <a:rPr lang="en-US" b="1" dirty="0">
                <a:effectLst/>
                <a:latin typeface="Trebuchet MS" panose="020B0603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Senate and House Committees on Appropriations </a:t>
            </a:r>
            <a:r>
              <a:rPr lang="en-US" dirty="0">
                <a:effectLst/>
                <a:latin typeface="Trebuchet MS" panose="020B0603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will review it, Eventually, both chambers will develop their own budget plans and appropriations bills.</a:t>
            </a:r>
          </a:p>
          <a:p>
            <a:pPr marR="0" algn="l">
              <a:spcBef>
                <a:spcPts val="0"/>
              </a:spcBef>
              <a:spcAft>
                <a:spcPts val="0"/>
              </a:spcAft>
            </a:pPr>
            <a:r>
              <a:rPr lang="en-US" dirty="0">
                <a:effectLst/>
                <a:latin typeface="Trebuchet MS" panose="020B0603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  <a:p>
            <a:pPr marL="342900" marR="0" indent="-342900" algn="l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dirty="0">
                <a:effectLst/>
                <a:latin typeface="Trebuchet MS" panose="020B0603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The differences between the two sides will be resolved in a later conference committee. </a:t>
            </a:r>
          </a:p>
          <a:p>
            <a:pPr marR="0" algn="l">
              <a:spcBef>
                <a:spcPts val="0"/>
              </a:spcBef>
              <a:spcAft>
                <a:spcPts val="0"/>
              </a:spcAft>
            </a:pPr>
            <a:endParaRPr lang="en-US" dirty="0">
              <a:effectLst/>
              <a:latin typeface="Trebuchet MS" panose="020B0603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marR="0" indent="-34290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b="1" dirty="0">
                <a:latin typeface="Trebuchet MS" panose="020B0603020202020204" pitchFamily="34" charset="0"/>
                <a:cs typeface="Times New Roman" panose="02020603050405020304" pitchFamily="18" charset="0"/>
              </a:rPr>
              <a:t>Final legislative action </a:t>
            </a:r>
            <a:r>
              <a:rPr lang="en-US" dirty="0">
                <a:latin typeface="Trebuchet MS" panose="020B0603020202020204" pitchFamily="34" charset="0"/>
                <a:cs typeface="Times New Roman" panose="02020603050405020304" pitchFamily="18" charset="0"/>
              </a:rPr>
              <a:t>is expected by the time lawmakers break for summer recess.</a:t>
            </a:r>
            <a:endParaRPr lang="en-US" dirty="0">
              <a:latin typeface="Trebuchet MS" panose="020B0603020202020204" pitchFamily="34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48656A8-5CCF-E9D7-8CE7-8F0AB29EDA9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90571"/>
          <a:stretch/>
        </p:blipFill>
        <p:spPr>
          <a:xfrm>
            <a:off x="0" y="-137159"/>
            <a:ext cx="12192000" cy="6466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972587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B05E6001-30D5-8C35-3936-730D5538991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15636" y="772160"/>
            <a:ext cx="11593485" cy="5709920"/>
          </a:xfrm>
        </p:spPr>
        <p:txBody>
          <a:bodyPr>
            <a:normAutofit/>
          </a:bodyPr>
          <a:lstStyle/>
          <a:p>
            <a:pPr algn="l"/>
            <a:r>
              <a:rPr lang="en-US" sz="4000" dirty="0">
                <a:latin typeface="Trebuchet MS" panose="020B0603020202020204" pitchFamily="34" charset="0"/>
              </a:rPr>
              <a:t>    </a:t>
            </a:r>
            <a:r>
              <a:rPr lang="en-US" sz="3600" b="1" dirty="0">
                <a:solidFill>
                  <a:srgbClr val="C00000"/>
                </a:solidFill>
                <a:latin typeface="Trebuchet MS" panose="020B0603020202020204" pitchFamily="34" charset="0"/>
              </a:rPr>
              <a:t>Panel Discussion Questions</a:t>
            </a:r>
          </a:p>
          <a:p>
            <a:pPr algn="l"/>
            <a:endParaRPr lang="en-US" sz="2000" dirty="0">
              <a:latin typeface="Trebuchet MS" panose="020B0603020202020204" pitchFamily="34" charset="0"/>
            </a:endParaRPr>
          </a:p>
          <a:p>
            <a:pPr algn="l"/>
            <a:endParaRPr lang="en-US" sz="2000" dirty="0">
              <a:latin typeface="Trebuchet MS" panose="020B0603020202020204" pitchFamily="34" charset="0"/>
            </a:endParaRPr>
          </a:p>
          <a:p>
            <a:pPr algn="l"/>
            <a:endParaRPr lang="en-US" sz="20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48656A8-5CCF-E9D7-8CE7-8F0AB29EDA9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90571"/>
          <a:stretch/>
        </p:blipFill>
        <p:spPr>
          <a:xfrm>
            <a:off x="0" y="-137159"/>
            <a:ext cx="12192000" cy="64661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16672109-677A-4722-43CA-D9D36BF70C91}"/>
              </a:ext>
            </a:extLst>
          </p:cNvPr>
          <p:cNvSpPr txBox="1"/>
          <p:nvPr/>
        </p:nvSpPr>
        <p:spPr>
          <a:xfrm>
            <a:off x="1088135" y="1746504"/>
            <a:ext cx="7388353" cy="440120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US" sz="3200" b="1" dirty="0">
                <a:latin typeface="Trebuchet MS" panose="020B0603020202020204" pitchFamily="34" charset="0"/>
              </a:rPr>
              <a:t>Q1.</a:t>
            </a:r>
            <a:r>
              <a:rPr lang="en-US" sz="3200" dirty="0">
                <a:latin typeface="Trebuchet MS" panose="020B0603020202020204" pitchFamily="34" charset="0"/>
              </a:rPr>
              <a:t> </a:t>
            </a:r>
            <a:r>
              <a:rPr lang="en-US" sz="3200" b="0" i="0" dirty="0">
                <a:solidFill>
                  <a:srgbClr val="333333"/>
                </a:solidFill>
                <a:effectLst/>
                <a:latin typeface="Trebuchet MS" panose="020B0603020202020204" pitchFamily="34" charset="0"/>
              </a:rPr>
              <a:t> </a:t>
            </a:r>
            <a:r>
              <a:rPr lang="en-US" sz="3200" b="1" i="0" dirty="0">
                <a:solidFill>
                  <a:srgbClr val="333333"/>
                </a:solidFill>
                <a:effectLst/>
                <a:latin typeface="Trebuchet MS" panose="020B0603020202020204" pitchFamily="34" charset="0"/>
              </a:rPr>
              <a:t> What were your current budget year outcomes (in FY 2024) and </a:t>
            </a:r>
            <a:r>
              <a:rPr lang="en-US" sz="3200" b="1" dirty="0">
                <a:solidFill>
                  <a:srgbClr val="333333"/>
                </a:solidFill>
                <a:latin typeface="Trebuchet MS" panose="020B0603020202020204" pitchFamily="34" charset="0"/>
              </a:rPr>
              <a:t>how are those  outcomes like to influence what you ask for in the next year’s budget?</a:t>
            </a:r>
          </a:p>
          <a:p>
            <a:pPr algn="l"/>
            <a:endParaRPr lang="en-US" sz="3200" b="1" dirty="0">
              <a:solidFill>
                <a:srgbClr val="333333"/>
              </a:solidFill>
              <a:latin typeface="Trebuchet MS" panose="020B0603020202020204" pitchFamily="34" charset="0"/>
            </a:endParaRPr>
          </a:p>
          <a:p>
            <a:pPr algn="l"/>
            <a:endParaRPr lang="en-US" sz="3200" b="1" dirty="0">
              <a:solidFill>
                <a:srgbClr val="333333"/>
              </a:solidFill>
              <a:latin typeface="Trebuchet MS" panose="020B0603020202020204" pitchFamily="34" charset="0"/>
            </a:endParaRPr>
          </a:p>
          <a:p>
            <a:pPr algn="l"/>
            <a:endParaRPr lang="en-US" sz="3200" b="1" dirty="0">
              <a:solidFill>
                <a:srgbClr val="333333"/>
              </a:solidFill>
              <a:latin typeface="Trebuchet MS" panose="020B0603020202020204" pitchFamily="34" charset="0"/>
            </a:endParaRPr>
          </a:p>
          <a:p>
            <a:pPr algn="l"/>
            <a:endParaRPr lang="en-US" sz="2400" b="1" dirty="0">
              <a:latin typeface="Trebuchet MS" panose="020B0603020202020204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3DAFD505-8056-8506-E152-D9622D0E5F81}"/>
              </a:ext>
            </a:extLst>
          </p:cNvPr>
          <p:cNvSpPr txBox="1"/>
          <p:nvPr/>
        </p:nvSpPr>
        <p:spPr>
          <a:xfrm>
            <a:off x="10058401" y="11272058"/>
            <a:ext cx="583484" cy="1243417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endParaRPr lang="en-US" sz="2800" dirty="0">
              <a:solidFill>
                <a:srgbClr val="C00000"/>
              </a:solidFill>
              <a:latin typeface="Trebuchet MS" panose="020B0603020202020204" pitchFamily="34" charset="0"/>
            </a:endParaRPr>
          </a:p>
          <a:p>
            <a:pPr algn="l"/>
            <a:endParaRPr lang="en-US" sz="2800" dirty="0">
              <a:solidFill>
                <a:srgbClr val="C00000"/>
              </a:solidFill>
              <a:latin typeface="Trebuchet MS" panose="020B0603020202020204" pitchFamily="34" charset="0"/>
            </a:endParaRPr>
          </a:p>
          <a:p>
            <a:pPr algn="l"/>
            <a:endParaRPr lang="en-US" sz="2800" dirty="0">
              <a:solidFill>
                <a:srgbClr val="C00000"/>
              </a:solidFill>
              <a:latin typeface="Trebuchet MS" panose="020B0603020202020204" pitchFamily="34" charset="0"/>
            </a:endParaRPr>
          </a:p>
          <a:p>
            <a:pPr algn="l"/>
            <a:r>
              <a:rPr lang="en-US" sz="2800" dirty="0">
                <a:solidFill>
                  <a:srgbClr val="C00000"/>
                </a:solidFill>
                <a:latin typeface="Trebuchet MS" panose="020B0603020202020204" pitchFamily="34" charset="0"/>
              </a:rPr>
              <a:t>Q</a:t>
            </a:r>
            <a:r>
              <a:rPr lang="en-US" sz="2400" dirty="0">
                <a:solidFill>
                  <a:srgbClr val="C00000"/>
                </a:solidFill>
                <a:latin typeface="Trebuchet MS" panose="020B0603020202020204" pitchFamily="34" charset="0"/>
              </a:rPr>
              <a:t>. </a:t>
            </a:r>
            <a:r>
              <a:rPr lang="en-US" sz="2400" dirty="0">
                <a:latin typeface="Trebuchet MS" panose="020B0603020202020204" pitchFamily="34" charset="0"/>
              </a:rPr>
              <a:t>new</a:t>
            </a:r>
          </a:p>
          <a:p>
            <a:pPr algn="l"/>
            <a:endParaRPr lang="en-US" sz="2400" dirty="0">
              <a:latin typeface="Trebuchet MS" panose="020B0603020202020204" pitchFamily="34" charset="0"/>
            </a:endParaRPr>
          </a:p>
          <a:p>
            <a:pPr algn="l"/>
            <a:r>
              <a:rPr lang="en-US" sz="2400" dirty="0">
                <a:solidFill>
                  <a:srgbClr val="C00000"/>
                </a:solidFill>
                <a:latin typeface="Trebuchet MS" panose="020B0603020202020204" pitchFamily="34" charset="0"/>
              </a:rPr>
              <a:t>Q. </a:t>
            </a:r>
            <a:r>
              <a:rPr lang="en-US" sz="2400" dirty="0">
                <a:latin typeface="Trebuchet MS" panose="020B0603020202020204" pitchFamily="34" charset="0"/>
              </a:rPr>
              <a:t>new</a:t>
            </a:r>
          </a:p>
          <a:p>
            <a:pPr algn="l"/>
            <a:endParaRPr lang="en-US" sz="2400" dirty="0">
              <a:latin typeface="Trebuchet MS" panose="020B0603020202020204" pitchFamily="34" charset="0"/>
            </a:endParaRPr>
          </a:p>
          <a:p>
            <a:pPr algn="l"/>
            <a:r>
              <a:rPr lang="en-US" sz="2400" b="1" dirty="0">
                <a:solidFill>
                  <a:srgbClr val="C00000"/>
                </a:solidFill>
                <a:latin typeface="Trebuchet MS" panose="020B0603020202020204" pitchFamily="34" charset="0"/>
              </a:rPr>
              <a:t>Q. </a:t>
            </a:r>
            <a:r>
              <a:rPr lang="en-US" sz="2400" dirty="0">
                <a:latin typeface="Trebuchet MS" panose="020B0603020202020204" pitchFamily="34" charset="0"/>
              </a:rPr>
              <a:t>What can we do? Suggestions for advocacy?</a:t>
            </a:r>
          </a:p>
          <a:p>
            <a:pPr algn="l"/>
            <a:endParaRPr lang="en-US" sz="2400" dirty="0">
              <a:latin typeface="Trebuchet MS" panose="020B0603020202020204" pitchFamily="34" charset="0"/>
            </a:endParaRPr>
          </a:p>
          <a:p>
            <a:pPr algn="l"/>
            <a:endParaRPr lang="en-US" sz="1800" dirty="0">
              <a:latin typeface="Trebuchet MS" panose="020B0603020202020204" pitchFamily="34" charset="0"/>
            </a:endParaRPr>
          </a:p>
        </p:txBody>
      </p:sp>
      <p:pic>
        <p:nvPicPr>
          <p:cNvPr id="5" name="Picture 4" descr="A person in a suit&#10;&#10;Description automatically generated">
            <a:extLst>
              <a:ext uri="{FF2B5EF4-FFF2-40B4-BE49-F238E27FC236}">
                <a16:creationId xmlns:a16="http://schemas.microsoft.com/office/drawing/2014/main" id="{01F6D599-9EF7-B695-48B7-F771B0EE874A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351" t="6877" r="20710" b="24344"/>
          <a:stretch/>
        </p:blipFill>
        <p:spPr>
          <a:xfrm>
            <a:off x="9191938" y="743154"/>
            <a:ext cx="2186247" cy="3301077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392A9CCD-5024-8120-165C-95F07A40D756}"/>
              </a:ext>
            </a:extLst>
          </p:cNvPr>
          <p:cNvSpPr txBox="1"/>
          <p:nvPr/>
        </p:nvSpPr>
        <p:spPr>
          <a:xfrm>
            <a:off x="9191938" y="4277934"/>
            <a:ext cx="232950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latin typeface="Trebuchet MS" panose="020B0603020202020204" pitchFamily="34" charset="0"/>
              </a:rPr>
              <a:t>Matt Gillard, President &amp; CEO,</a:t>
            </a:r>
          </a:p>
          <a:p>
            <a:r>
              <a:rPr lang="en-US" b="1" dirty="0">
                <a:latin typeface="Trebuchet MS" panose="020B0603020202020204" pitchFamily="34" charset="0"/>
              </a:rPr>
              <a:t>Michigan’s Children</a:t>
            </a:r>
          </a:p>
        </p:txBody>
      </p:sp>
      <p:pic>
        <p:nvPicPr>
          <p:cNvPr id="9" name="Picture 8" descr="1,000+ Free Question Mark &amp; Question Images - Pixabay">
            <a:extLst>
              <a:ext uri="{FF2B5EF4-FFF2-40B4-BE49-F238E27FC236}">
                <a16:creationId xmlns:a16="http://schemas.microsoft.com/office/drawing/2014/main" id="{E2016FF1-BE70-0447-B679-779FA854616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5358" y="3760343"/>
            <a:ext cx="3097657" cy="309765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42374906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B05E6001-30D5-8C35-3936-730D5538991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15636" y="772160"/>
            <a:ext cx="11593485" cy="5709920"/>
          </a:xfrm>
        </p:spPr>
        <p:txBody>
          <a:bodyPr>
            <a:normAutofit/>
          </a:bodyPr>
          <a:lstStyle/>
          <a:p>
            <a:pPr algn="l"/>
            <a:r>
              <a:rPr lang="en-US" sz="4000" dirty="0">
                <a:latin typeface="Trebuchet MS" panose="020B0603020202020204" pitchFamily="34" charset="0"/>
              </a:rPr>
              <a:t>    </a:t>
            </a:r>
            <a:r>
              <a:rPr lang="en-US" sz="3600" b="1" dirty="0">
                <a:solidFill>
                  <a:srgbClr val="C00000"/>
                </a:solidFill>
                <a:latin typeface="Trebuchet MS" panose="020B0603020202020204" pitchFamily="34" charset="0"/>
              </a:rPr>
              <a:t>Panel Questions</a:t>
            </a:r>
          </a:p>
          <a:p>
            <a:pPr algn="l"/>
            <a:endParaRPr lang="en-US" sz="2000" dirty="0">
              <a:latin typeface="Trebuchet MS" panose="020B0603020202020204" pitchFamily="34" charset="0"/>
            </a:endParaRPr>
          </a:p>
          <a:p>
            <a:pPr algn="l"/>
            <a:endParaRPr lang="en-US" sz="2000" dirty="0">
              <a:latin typeface="Trebuchet MS" panose="020B0603020202020204" pitchFamily="34" charset="0"/>
            </a:endParaRPr>
          </a:p>
          <a:p>
            <a:pPr algn="l"/>
            <a:endParaRPr lang="en-US" sz="20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48656A8-5CCF-E9D7-8CE7-8F0AB29EDA9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90571"/>
          <a:stretch/>
        </p:blipFill>
        <p:spPr>
          <a:xfrm>
            <a:off x="0" y="-137159"/>
            <a:ext cx="12192000" cy="64661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16672109-677A-4722-43CA-D9D36BF70C91}"/>
              </a:ext>
            </a:extLst>
          </p:cNvPr>
          <p:cNvSpPr txBox="1"/>
          <p:nvPr/>
        </p:nvSpPr>
        <p:spPr>
          <a:xfrm>
            <a:off x="246888" y="1591056"/>
            <a:ext cx="11529476" cy="53294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endParaRPr lang="en-US" sz="2400" b="1" dirty="0">
              <a:solidFill>
                <a:srgbClr val="333333"/>
              </a:solidFill>
              <a:latin typeface="Trebuchet MS" panose="020B0603020202020204" pitchFamily="34" charset="0"/>
            </a:endParaRPr>
          </a:p>
          <a:p>
            <a:pPr algn="l"/>
            <a:r>
              <a:rPr lang="en-US" sz="3200" b="1" dirty="0">
                <a:solidFill>
                  <a:srgbClr val="333333"/>
                </a:solidFill>
                <a:latin typeface="Trebuchet MS" panose="020B0603020202020204" pitchFamily="34" charset="0"/>
              </a:rPr>
              <a:t>               	   Q2. How does your organization    					    decide what to ask for? </a:t>
            </a:r>
          </a:p>
          <a:p>
            <a:pPr algn="l"/>
            <a:endParaRPr lang="en-US" sz="3200" b="1" dirty="0">
              <a:solidFill>
                <a:srgbClr val="333333"/>
              </a:solidFill>
              <a:latin typeface="Trebuchet MS" panose="020B0603020202020204" pitchFamily="34" charset="0"/>
            </a:endParaRPr>
          </a:p>
          <a:p>
            <a:pPr algn="l"/>
            <a:r>
              <a:rPr lang="en-US" sz="3200" b="1" dirty="0">
                <a:solidFill>
                  <a:srgbClr val="333333"/>
                </a:solidFill>
                <a:latin typeface="Trebuchet MS" panose="020B0603020202020204" pitchFamily="34" charset="0"/>
              </a:rPr>
              <a:t>			   What’s your internal process that 					   would be useful for other 							    organizations to hear?</a:t>
            </a:r>
          </a:p>
          <a:p>
            <a:pPr algn="l"/>
            <a:endParaRPr lang="en-US" sz="2400" b="1" i="0" dirty="0">
              <a:solidFill>
                <a:srgbClr val="333333"/>
              </a:solidFill>
              <a:effectLst/>
              <a:latin typeface="Trebuchet MS" panose="020B0603020202020204" pitchFamily="34" charset="0"/>
            </a:endParaRPr>
          </a:p>
          <a:p>
            <a:pPr algn="l"/>
            <a:endParaRPr lang="en-US" sz="2400" b="1" dirty="0">
              <a:solidFill>
                <a:srgbClr val="333333"/>
              </a:solidFill>
              <a:latin typeface="Trebuchet MS" panose="020B0603020202020204" pitchFamily="34" charset="0"/>
            </a:endParaRPr>
          </a:p>
          <a:p>
            <a:pPr algn="l"/>
            <a:endParaRPr lang="en-US" sz="2400" b="1" i="0" dirty="0">
              <a:solidFill>
                <a:srgbClr val="333333"/>
              </a:solidFill>
              <a:effectLst/>
              <a:latin typeface="Trebuchet MS" panose="020B0603020202020204" pitchFamily="34" charset="0"/>
            </a:endParaRPr>
          </a:p>
          <a:p>
            <a:pPr algn="l"/>
            <a:endParaRPr lang="en-US" sz="2400" b="1" i="0" dirty="0">
              <a:solidFill>
                <a:srgbClr val="333333"/>
              </a:solidFill>
              <a:effectLst/>
              <a:latin typeface="Trebuchet MS" panose="020B0603020202020204" pitchFamily="34" charset="0"/>
            </a:endParaRPr>
          </a:p>
          <a:p>
            <a:pPr algn="l"/>
            <a:endParaRPr lang="en-US" sz="2400" b="1" dirty="0">
              <a:latin typeface="Trebuchet MS" panose="020B0603020202020204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3DAFD505-8056-8506-E152-D9622D0E5F81}"/>
              </a:ext>
            </a:extLst>
          </p:cNvPr>
          <p:cNvSpPr txBox="1"/>
          <p:nvPr/>
        </p:nvSpPr>
        <p:spPr>
          <a:xfrm>
            <a:off x="10058401" y="11272058"/>
            <a:ext cx="583484" cy="1243417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endParaRPr lang="en-US" sz="2800" dirty="0">
              <a:solidFill>
                <a:srgbClr val="C00000"/>
              </a:solidFill>
              <a:latin typeface="Trebuchet MS" panose="020B0603020202020204" pitchFamily="34" charset="0"/>
            </a:endParaRPr>
          </a:p>
          <a:p>
            <a:pPr algn="l"/>
            <a:endParaRPr lang="en-US" sz="2800" dirty="0">
              <a:solidFill>
                <a:srgbClr val="C00000"/>
              </a:solidFill>
              <a:latin typeface="Trebuchet MS" panose="020B0603020202020204" pitchFamily="34" charset="0"/>
            </a:endParaRPr>
          </a:p>
          <a:p>
            <a:pPr algn="l"/>
            <a:endParaRPr lang="en-US" sz="2800" dirty="0">
              <a:solidFill>
                <a:srgbClr val="C00000"/>
              </a:solidFill>
              <a:latin typeface="Trebuchet MS" panose="020B0603020202020204" pitchFamily="34" charset="0"/>
            </a:endParaRPr>
          </a:p>
          <a:p>
            <a:pPr algn="l"/>
            <a:r>
              <a:rPr lang="en-US" sz="2800" dirty="0">
                <a:solidFill>
                  <a:srgbClr val="C00000"/>
                </a:solidFill>
                <a:latin typeface="Trebuchet MS" panose="020B0603020202020204" pitchFamily="34" charset="0"/>
              </a:rPr>
              <a:t>Q</a:t>
            </a:r>
            <a:r>
              <a:rPr lang="en-US" sz="2400" dirty="0">
                <a:solidFill>
                  <a:srgbClr val="C00000"/>
                </a:solidFill>
                <a:latin typeface="Trebuchet MS" panose="020B0603020202020204" pitchFamily="34" charset="0"/>
              </a:rPr>
              <a:t>. </a:t>
            </a:r>
            <a:r>
              <a:rPr lang="en-US" sz="2400" dirty="0">
                <a:latin typeface="Trebuchet MS" panose="020B0603020202020204" pitchFamily="34" charset="0"/>
              </a:rPr>
              <a:t>new</a:t>
            </a:r>
          </a:p>
          <a:p>
            <a:pPr algn="l"/>
            <a:endParaRPr lang="en-US" sz="2400" dirty="0">
              <a:latin typeface="Trebuchet MS" panose="020B0603020202020204" pitchFamily="34" charset="0"/>
            </a:endParaRPr>
          </a:p>
          <a:p>
            <a:pPr algn="l"/>
            <a:r>
              <a:rPr lang="en-US" sz="2400" dirty="0">
                <a:solidFill>
                  <a:srgbClr val="C00000"/>
                </a:solidFill>
                <a:latin typeface="Trebuchet MS" panose="020B0603020202020204" pitchFamily="34" charset="0"/>
              </a:rPr>
              <a:t>Q. </a:t>
            </a:r>
            <a:r>
              <a:rPr lang="en-US" sz="2400" dirty="0">
                <a:latin typeface="Trebuchet MS" panose="020B0603020202020204" pitchFamily="34" charset="0"/>
              </a:rPr>
              <a:t>new</a:t>
            </a:r>
          </a:p>
          <a:p>
            <a:pPr algn="l"/>
            <a:endParaRPr lang="en-US" sz="2400" dirty="0">
              <a:latin typeface="Trebuchet MS" panose="020B0603020202020204" pitchFamily="34" charset="0"/>
            </a:endParaRPr>
          </a:p>
          <a:p>
            <a:pPr algn="l"/>
            <a:r>
              <a:rPr lang="en-US" sz="2400" b="1" dirty="0">
                <a:solidFill>
                  <a:srgbClr val="C00000"/>
                </a:solidFill>
                <a:latin typeface="Trebuchet MS" panose="020B0603020202020204" pitchFamily="34" charset="0"/>
              </a:rPr>
              <a:t>Q. </a:t>
            </a:r>
            <a:r>
              <a:rPr lang="en-US" sz="2400" dirty="0">
                <a:latin typeface="Trebuchet MS" panose="020B0603020202020204" pitchFamily="34" charset="0"/>
              </a:rPr>
              <a:t>What can we do? Suggestions for advocacy?</a:t>
            </a:r>
          </a:p>
          <a:p>
            <a:pPr algn="l"/>
            <a:endParaRPr lang="en-US" sz="2400" dirty="0">
              <a:latin typeface="Trebuchet MS" panose="020B0603020202020204" pitchFamily="34" charset="0"/>
            </a:endParaRPr>
          </a:p>
          <a:p>
            <a:pPr algn="l"/>
            <a:endParaRPr lang="en-US" sz="1800" dirty="0">
              <a:latin typeface="Trebuchet MS" panose="020B0603020202020204" pitchFamily="34" charset="0"/>
            </a:endParaRPr>
          </a:p>
        </p:txBody>
      </p:sp>
      <p:pic>
        <p:nvPicPr>
          <p:cNvPr id="2050" name="Picture 2" descr="Question Mark Background png download - 1200*1600 - Free Transparent Question  Mark png Download. - CleanPNG / KissPNG">
            <a:extLst>
              <a:ext uri="{FF2B5EF4-FFF2-40B4-BE49-F238E27FC236}">
                <a16:creationId xmlns:a16="http://schemas.microsoft.com/office/drawing/2014/main" id="{46FEB2ED-AD1E-9D84-2066-D90FABC6EBB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1792" y="2118918"/>
            <a:ext cx="2308172" cy="34497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9885397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348656A8-5CCF-E9D7-8CE7-8F0AB29EDA9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90571"/>
          <a:stretch/>
        </p:blipFill>
        <p:spPr>
          <a:xfrm>
            <a:off x="0" y="-137159"/>
            <a:ext cx="12192000" cy="64661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16672109-677A-4722-43CA-D9D36BF70C91}"/>
              </a:ext>
            </a:extLst>
          </p:cNvPr>
          <p:cNvSpPr txBox="1"/>
          <p:nvPr/>
        </p:nvSpPr>
        <p:spPr>
          <a:xfrm>
            <a:off x="1097280" y="1700784"/>
            <a:ext cx="8247888" cy="504753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b="1" dirty="0">
                <a:latin typeface="Trebuchet MS" panose="020B0603020202020204" pitchFamily="34" charset="0"/>
              </a:rPr>
              <a:t>Q3. What meaningful information do you assemble to make your pitch? </a:t>
            </a:r>
          </a:p>
          <a:p>
            <a:endParaRPr lang="en-US" sz="3200" b="1" dirty="0">
              <a:latin typeface="Trebuchet MS" panose="020B0603020202020204" pitchFamily="34" charset="0"/>
            </a:endParaRPr>
          </a:p>
          <a:p>
            <a:r>
              <a:rPr lang="en-US" sz="3200" b="1" dirty="0">
                <a:latin typeface="Trebuchet MS" panose="020B0603020202020204" pitchFamily="34" charset="0"/>
              </a:rPr>
              <a:t>What are you bringing into the conversation with the Executive Branch?  </a:t>
            </a:r>
          </a:p>
          <a:p>
            <a:endParaRPr lang="en-US" sz="3200" b="1" dirty="0">
              <a:latin typeface="Trebuchet MS" panose="020B0603020202020204" pitchFamily="34" charset="0"/>
            </a:endParaRPr>
          </a:p>
          <a:p>
            <a:r>
              <a:rPr lang="en-US" sz="3200" b="1" dirty="0">
                <a:latin typeface="Trebuchet MS" panose="020B0603020202020204" pitchFamily="34" charset="0"/>
              </a:rPr>
              <a:t>Examples: Particular demographics, data points, proposals from other states?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en-US" sz="2400" b="1" kern="0" dirty="0">
              <a:effectLst/>
              <a:latin typeface="Trebuchet MS" panose="020B0603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en-US" sz="1800" kern="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endParaRPr lang="en-US" sz="2400" dirty="0">
              <a:latin typeface="Trebuchet MS" panose="020B0603020202020204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3DAFD505-8056-8506-E152-D9622D0E5F81}"/>
              </a:ext>
            </a:extLst>
          </p:cNvPr>
          <p:cNvSpPr txBox="1"/>
          <p:nvPr/>
        </p:nvSpPr>
        <p:spPr>
          <a:xfrm>
            <a:off x="10058401" y="11272058"/>
            <a:ext cx="583484" cy="1243417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endParaRPr lang="en-US" sz="2800" dirty="0">
              <a:solidFill>
                <a:srgbClr val="C00000"/>
              </a:solidFill>
              <a:latin typeface="Trebuchet MS" panose="020B0603020202020204" pitchFamily="34" charset="0"/>
            </a:endParaRPr>
          </a:p>
          <a:p>
            <a:pPr algn="l"/>
            <a:endParaRPr lang="en-US" sz="2800" dirty="0">
              <a:solidFill>
                <a:srgbClr val="C00000"/>
              </a:solidFill>
              <a:latin typeface="Trebuchet MS" panose="020B0603020202020204" pitchFamily="34" charset="0"/>
            </a:endParaRPr>
          </a:p>
          <a:p>
            <a:pPr algn="l"/>
            <a:endParaRPr lang="en-US" sz="2800" dirty="0">
              <a:solidFill>
                <a:srgbClr val="C00000"/>
              </a:solidFill>
              <a:latin typeface="Trebuchet MS" panose="020B0603020202020204" pitchFamily="34" charset="0"/>
            </a:endParaRPr>
          </a:p>
          <a:p>
            <a:pPr algn="l"/>
            <a:r>
              <a:rPr lang="en-US" sz="2800" dirty="0">
                <a:solidFill>
                  <a:srgbClr val="C00000"/>
                </a:solidFill>
                <a:latin typeface="Trebuchet MS" panose="020B0603020202020204" pitchFamily="34" charset="0"/>
              </a:rPr>
              <a:t>Q</a:t>
            </a:r>
            <a:r>
              <a:rPr lang="en-US" sz="2400" dirty="0">
                <a:solidFill>
                  <a:srgbClr val="C00000"/>
                </a:solidFill>
                <a:latin typeface="Trebuchet MS" panose="020B0603020202020204" pitchFamily="34" charset="0"/>
              </a:rPr>
              <a:t>. </a:t>
            </a:r>
            <a:r>
              <a:rPr lang="en-US" sz="2400" dirty="0">
                <a:latin typeface="Trebuchet MS" panose="020B0603020202020204" pitchFamily="34" charset="0"/>
              </a:rPr>
              <a:t>new</a:t>
            </a:r>
          </a:p>
          <a:p>
            <a:pPr algn="l"/>
            <a:endParaRPr lang="en-US" sz="2400" dirty="0">
              <a:latin typeface="Trebuchet MS" panose="020B0603020202020204" pitchFamily="34" charset="0"/>
            </a:endParaRPr>
          </a:p>
          <a:p>
            <a:pPr algn="l"/>
            <a:r>
              <a:rPr lang="en-US" sz="2400" dirty="0">
                <a:solidFill>
                  <a:srgbClr val="C00000"/>
                </a:solidFill>
                <a:latin typeface="Trebuchet MS" panose="020B0603020202020204" pitchFamily="34" charset="0"/>
              </a:rPr>
              <a:t>Q. </a:t>
            </a:r>
            <a:r>
              <a:rPr lang="en-US" sz="2400" dirty="0">
                <a:latin typeface="Trebuchet MS" panose="020B0603020202020204" pitchFamily="34" charset="0"/>
              </a:rPr>
              <a:t>new</a:t>
            </a:r>
          </a:p>
          <a:p>
            <a:pPr algn="l"/>
            <a:endParaRPr lang="en-US" sz="2400" dirty="0">
              <a:latin typeface="Trebuchet MS" panose="020B0603020202020204" pitchFamily="34" charset="0"/>
            </a:endParaRPr>
          </a:p>
          <a:p>
            <a:pPr algn="l"/>
            <a:r>
              <a:rPr lang="en-US" sz="2400" b="1" dirty="0">
                <a:solidFill>
                  <a:srgbClr val="C00000"/>
                </a:solidFill>
                <a:latin typeface="Trebuchet MS" panose="020B0603020202020204" pitchFamily="34" charset="0"/>
              </a:rPr>
              <a:t>Q. </a:t>
            </a:r>
            <a:r>
              <a:rPr lang="en-US" sz="2400" dirty="0">
                <a:latin typeface="Trebuchet MS" panose="020B0603020202020204" pitchFamily="34" charset="0"/>
              </a:rPr>
              <a:t>What can we do? Suggestions for advocacy?</a:t>
            </a:r>
          </a:p>
          <a:p>
            <a:pPr algn="l"/>
            <a:endParaRPr lang="en-US" sz="2400" dirty="0">
              <a:latin typeface="Trebuchet MS" panose="020B0603020202020204" pitchFamily="34" charset="0"/>
            </a:endParaRPr>
          </a:p>
          <a:p>
            <a:pPr algn="l"/>
            <a:endParaRPr lang="en-US" sz="1800" dirty="0">
              <a:latin typeface="Trebuchet MS" panose="020B0603020202020204" pitchFamily="34" charset="0"/>
            </a:endParaRPr>
          </a:p>
        </p:txBody>
      </p:sp>
      <p:sp>
        <p:nvSpPr>
          <p:cNvPr id="6" name="Subtitle 5">
            <a:extLst>
              <a:ext uri="{FF2B5EF4-FFF2-40B4-BE49-F238E27FC236}">
                <a16:creationId xmlns:a16="http://schemas.microsoft.com/office/drawing/2014/main" id="{61595BDF-27A7-51BD-24D1-A104FE1F23E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66344" y="822960"/>
            <a:ext cx="8531352" cy="5513832"/>
          </a:xfrm>
        </p:spPr>
        <p:txBody>
          <a:bodyPr>
            <a:normAutofit/>
          </a:bodyPr>
          <a:lstStyle/>
          <a:p>
            <a:pPr algn="l"/>
            <a:r>
              <a:rPr lang="en-US" sz="3600" b="1" dirty="0">
                <a:solidFill>
                  <a:srgbClr val="C00000"/>
                </a:solidFill>
                <a:latin typeface="Trebuchet MS" panose="020B0603020202020204" pitchFamily="34" charset="0"/>
              </a:rPr>
              <a:t>    Panel Questions</a:t>
            </a:r>
          </a:p>
          <a:p>
            <a:pPr algn="l"/>
            <a:endParaRPr lang="en-US" sz="3600" b="1" dirty="0">
              <a:solidFill>
                <a:srgbClr val="C00000"/>
              </a:solidFill>
              <a:latin typeface="Trebuchet MS" panose="020B0603020202020204" pitchFamily="34" charset="0"/>
            </a:endParaRPr>
          </a:p>
          <a:p>
            <a:endParaRPr lang="en-US" sz="3600" b="1" dirty="0">
              <a:solidFill>
                <a:srgbClr val="C00000"/>
              </a:solidFill>
              <a:latin typeface="Trebuchet MS" panose="020B0603020202020204" pitchFamily="34" charset="0"/>
            </a:endParaRPr>
          </a:p>
        </p:txBody>
      </p:sp>
      <p:sp>
        <p:nvSpPr>
          <p:cNvPr id="7" name="Subtitle 2">
            <a:extLst>
              <a:ext uri="{FF2B5EF4-FFF2-40B4-BE49-F238E27FC236}">
                <a16:creationId xmlns:a16="http://schemas.microsoft.com/office/drawing/2014/main" id="{A72DDF10-F578-2D1F-2D8D-2DDD8AF56DC3}"/>
              </a:ext>
            </a:extLst>
          </p:cNvPr>
          <p:cNvSpPr txBox="1">
            <a:spLocks/>
          </p:cNvSpPr>
          <p:nvPr/>
        </p:nvSpPr>
        <p:spPr>
          <a:xfrm>
            <a:off x="263934" y="699905"/>
            <a:ext cx="14471129" cy="489101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4000" dirty="0">
                <a:latin typeface="Trebuchet MS" panose="020B0603020202020204" pitchFamily="34" charset="0"/>
              </a:rPr>
              <a:t>    </a:t>
            </a:r>
            <a:endParaRPr lang="en-US" sz="2000" dirty="0">
              <a:latin typeface="Trebuchet MS" panose="020B0603020202020204" pitchFamily="34" charset="0"/>
            </a:endParaRPr>
          </a:p>
          <a:p>
            <a:pPr algn="l"/>
            <a:endParaRPr lang="en-US" sz="2000" dirty="0">
              <a:latin typeface="Trebuchet MS" panose="020B0603020202020204" pitchFamily="34" charset="0"/>
            </a:endParaRPr>
          </a:p>
          <a:p>
            <a:pPr algn="l"/>
            <a:endParaRPr lang="en-US" sz="2000" dirty="0"/>
          </a:p>
        </p:txBody>
      </p:sp>
      <p:pic>
        <p:nvPicPr>
          <p:cNvPr id="8" name="Picture 2" descr="Team QM (Question Mark) Dota 2, roster, matches, statistics">
            <a:extLst>
              <a:ext uri="{FF2B5EF4-FFF2-40B4-BE49-F238E27FC236}">
                <a16:creationId xmlns:a16="http://schemas.microsoft.com/office/drawing/2014/main" id="{65DDA92F-6D33-BB0D-B27D-1682E043839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98375" y="858096"/>
            <a:ext cx="2917425" cy="35401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9678405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B05E6001-30D5-8C35-3936-730D5538991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15636" y="772160"/>
            <a:ext cx="11593485" cy="5709920"/>
          </a:xfrm>
        </p:spPr>
        <p:txBody>
          <a:bodyPr>
            <a:normAutofit/>
          </a:bodyPr>
          <a:lstStyle/>
          <a:p>
            <a:pPr algn="l"/>
            <a:r>
              <a:rPr lang="en-US" sz="4000" dirty="0">
                <a:latin typeface="Trebuchet MS" panose="020B0603020202020204" pitchFamily="34" charset="0"/>
              </a:rPr>
              <a:t>    </a:t>
            </a:r>
            <a:r>
              <a:rPr lang="en-US" sz="3600" b="1" dirty="0">
                <a:solidFill>
                  <a:srgbClr val="C00000"/>
                </a:solidFill>
                <a:latin typeface="Trebuchet MS" panose="020B0603020202020204" pitchFamily="34" charset="0"/>
              </a:rPr>
              <a:t>Panel Questions</a:t>
            </a:r>
          </a:p>
          <a:p>
            <a:pPr algn="l"/>
            <a:endParaRPr lang="en-US" sz="2000" dirty="0">
              <a:latin typeface="Trebuchet MS" panose="020B0603020202020204" pitchFamily="34" charset="0"/>
            </a:endParaRPr>
          </a:p>
          <a:p>
            <a:pPr algn="l"/>
            <a:endParaRPr lang="en-US" sz="2000" dirty="0">
              <a:latin typeface="Trebuchet MS" panose="020B0603020202020204" pitchFamily="34" charset="0"/>
            </a:endParaRPr>
          </a:p>
          <a:p>
            <a:pPr algn="l"/>
            <a:endParaRPr lang="en-US" sz="20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48656A8-5CCF-E9D7-8CE7-8F0AB29EDA9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90571"/>
          <a:stretch/>
        </p:blipFill>
        <p:spPr>
          <a:xfrm>
            <a:off x="0" y="-137159"/>
            <a:ext cx="12192000" cy="64661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16672109-677A-4722-43CA-D9D36BF70C91}"/>
              </a:ext>
            </a:extLst>
          </p:cNvPr>
          <p:cNvSpPr txBox="1"/>
          <p:nvPr/>
        </p:nvSpPr>
        <p:spPr>
          <a:xfrm>
            <a:off x="1133856" y="1657677"/>
            <a:ext cx="9253728" cy="455509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endParaRPr lang="en-US" sz="1800" kern="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R="0" lvl="0">
              <a:spcBef>
                <a:spcPts val="0"/>
              </a:spcBef>
              <a:spcAft>
                <a:spcPts val="0"/>
              </a:spcAft>
            </a:pPr>
            <a:r>
              <a:rPr lang="en-US" sz="3200" b="1" dirty="0">
                <a:effectLst/>
                <a:latin typeface="Trebuchet MS" panose="020B0603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Q4. What signals are you looking for that indicate whether your request has a good chance </a:t>
            </a:r>
            <a:r>
              <a:rPr lang="en-US" sz="3200" b="1" dirty="0">
                <a:latin typeface="Trebuchet MS" panose="020B0603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for success</a:t>
            </a:r>
            <a:r>
              <a:rPr lang="en-US" sz="3200" b="1" dirty="0">
                <a:effectLst/>
                <a:latin typeface="Trebuchet MS" panose="020B0603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?   </a:t>
            </a:r>
          </a:p>
          <a:p>
            <a:pPr marR="0" lvl="0">
              <a:spcBef>
                <a:spcPts val="0"/>
              </a:spcBef>
              <a:spcAft>
                <a:spcPts val="0"/>
              </a:spcAft>
            </a:pPr>
            <a:endParaRPr lang="en-US" sz="3200" b="1" kern="0" dirty="0">
              <a:latin typeface="Trebuchet MS" panose="020B0603020202020204" pitchFamily="34" charset="0"/>
              <a:cs typeface="Times New Roman" panose="02020603050405020304" pitchFamily="18" charset="0"/>
            </a:endParaRPr>
          </a:p>
          <a:p>
            <a:pPr marR="0" lvl="0">
              <a:spcBef>
                <a:spcPts val="0"/>
              </a:spcBef>
              <a:spcAft>
                <a:spcPts val="0"/>
              </a:spcAft>
            </a:pPr>
            <a:endParaRPr lang="en-US" sz="3200" b="1" kern="0" dirty="0">
              <a:latin typeface="Trebuchet MS" panose="020B0603020202020204" pitchFamily="34" charset="0"/>
              <a:cs typeface="Times New Roman" panose="02020603050405020304" pitchFamily="18" charset="0"/>
            </a:endParaRPr>
          </a:p>
          <a:p>
            <a:pPr marR="0" lvl="0">
              <a:spcBef>
                <a:spcPts val="0"/>
              </a:spcBef>
              <a:spcAft>
                <a:spcPts val="0"/>
              </a:spcAft>
            </a:pPr>
            <a:endParaRPr lang="en-US" sz="3200" b="1" kern="0" dirty="0">
              <a:latin typeface="Trebuchet MS" panose="020B0603020202020204" pitchFamily="34" charset="0"/>
              <a:cs typeface="Times New Roman" panose="02020603050405020304" pitchFamily="18" charset="0"/>
            </a:endParaRPr>
          </a:p>
          <a:p>
            <a:pPr marR="0" lvl="0">
              <a:spcBef>
                <a:spcPts val="0"/>
              </a:spcBef>
              <a:spcAft>
                <a:spcPts val="0"/>
              </a:spcAft>
            </a:pPr>
            <a:endParaRPr lang="en-US" sz="3200" kern="0" dirty="0">
              <a:latin typeface="Trebuchet MS" panose="020B0603020202020204" pitchFamily="34" charset="0"/>
              <a:cs typeface="Times New Roman" panose="02020603050405020304" pitchFamily="18" charset="0"/>
            </a:endParaRPr>
          </a:p>
          <a:p>
            <a:pPr algn="l"/>
            <a:endParaRPr lang="en-US" sz="2400" kern="0" dirty="0"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 algn="l"/>
            <a:endParaRPr lang="en-US" sz="2400" dirty="0">
              <a:latin typeface="Trebuchet MS" panose="020B0603020202020204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3DAFD505-8056-8506-E152-D9622D0E5F81}"/>
              </a:ext>
            </a:extLst>
          </p:cNvPr>
          <p:cNvSpPr txBox="1"/>
          <p:nvPr/>
        </p:nvSpPr>
        <p:spPr>
          <a:xfrm>
            <a:off x="10058401" y="11272058"/>
            <a:ext cx="583484" cy="1243417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endParaRPr lang="en-US" sz="2800" dirty="0">
              <a:solidFill>
                <a:srgbClr val="C00000"/>
              </a:solidFill>
              <a:latin typeface="Trebuchet MS" panose="020B0603020202020204" pitchFamily="34" charset="0"/>
            </a:endParaRPr>
          </a:p>
          <a:p>
            <a:pPr algn="l"/>
            <a:endParaRPr lang="en-US" sz="2800" dirty="0">
              <a:solidFill>
                <a:srgbClr val="C00000"/>
              </a:solidFill>
              <a:latin typeface="Trebuchet MS" panose="020B0603020202020204" pitchFamily="34" charset="0"/>
            </a:endParaRPr>
          </a:p>
          <a:p>
            <a:pPr algn="l"/>
            <a:endParaRPr lang="en-US" sz="2800" dirty="0">
              <a:solidFill>
                <a:srgbClr val="C00000"/>
              </a:solidFill>
              <a:latin typeface="Trebuchet MS" panose="020B0603020202020204" pitchFamily="34" charset="0"/>
            </a:endParaRPr>
          </a:p>
          <a:p>
            <a:pPr algn="l"/>
            <a:r>
              <a:rPr lang="en-US" sz="2800" dirty="0">
                <a:solidFill>
                  <a:srgbClr val="C00000"/>
                </a:solidFill>
                <a:latin typeface="Trebuchet MS" panose="020B0603020202020204" pitchFamily="34" charset="0"/>
              </a:rPr>
              <a:t>Q</a:t>
            </a:r>
            <a:r>
              <a:rPr lang="en-US" sz="2400" dirty="0">
                <a:solidFill>
                  <a:srgbClr val="C00000"/>
                </a:solidFill>
                <a:latin typeface="Trebuchet MS" panose="020B0603020202020204" pitchFamily="34" charset="0"/>
              </a:rPr>
              <a:t>. </a:t>
            </a:r>
            <a:r>
              <a:rPr lang="en-US" sz="2400" dirty="0">
                <a:latin typeface="Trebuchet MS" panose="020B0603020202020204" pitchFamily="34" charset="0"/>
              </a:rPr>
              <a:t>new</a:t>
            </a:r>
          </a:p>
          <a:p>
            <a:pPr algn="l"/>
            <a:endParaRPr lang="en-US" sz="2400" dirty="0">
              <a:latin typeface="Trebuchet MS" panose="020B0603020202020204" pitchFamily="34" charset="0"/>
            </a:endParaRPr>
          </a:p>
          <a:p>
            <a:pPr algn="l"/>
            <a:r>
              <a:rPr lang="en-US" sz="2400" dirty="0">
                <a:solidFill>
                  <a:srgbClr val="C00000"/>
                </a:solidFill>
                <a:latin typeface="Trebuchet MS" panose="020B0603020202020204" pitchFamily="34" charset="0"/>
              </a:rPr>
              <a:t>Q. </a:t>
            </a:r>
            <a:r>
              <a:rPr lang="en-US" sz="2400" dirty="0">
                <a:latin typeface="Trebuchet MS" panose="020B0603020202020204" pitchFamily="34" charset="0"/>
              </a:rPr>
              <a:t>new</a:t>
            </a:r>
          </a:p>
          <a:p>
            <a:pPr algn="l"/>
            <a:endParaRPr lang="en-US" sz="2400" dirty="0">
              <a:latin typeface="Trebuchet MS" panose="020B0603020202020204" pitchFamily="34" charset="0"/>
            </a:endParaRPr>
          </a:p>
          <a:p>
            <a:pPr algn="l"/>
            <a:r>
              <a:rPr lang="en-US" sz="2400" b="1" dirty="0">
                <a:solidFill>
                  <a:srgbClr val="C00000"/>
                </a:solidFill>
                <a:latin typeface="Trebuchet MS" panose="020B0603020202020204" pitchFamily="34" charset="0"/>
              </a:rPr>
              <a:t>Q. </a:t>
            </a:r>
            <a:r>
              <a:rPr lang="en-US" sz="2400" dirty="0">
                <a:latin typeface="Trebuchet MS" panose="020B0603020202020204" pitchFamily="34" charset="0"/>
              </a:rPr>
              <a:t>What can we do? Suggestions for advocacy?</a:t>
            </a:r>
          </a:p>
          <a:p>
            <a:pPr algn="l"/>
            <a:endParaRPr lang="en-US" sz="2400" dirty="0">
              <a:latin typeface="Trebuchet MS" panose="020B0603020202020204" pitchFamily="34" charset="0"/>
            </a:endParaRPr>
          </a:p>
          <a:p>
            <a:pPr algn="l"/>
            <a:endParaRPr lang="en-US" sz="1800" dirty="0">
              <a:latin typeface="Trebuchet MS" panose="020B0603020202020204" pitchFamily="34" charset="0"/>
            </a:endParaRPr>
          </a:p>
        </p:txBody>
      </p:sp>
      <p:pic>
        <p:nvPicPr>
          <p:cNvPr id="4098" name="Picture 2" descr="Question Mark PNG Symbols Free Download - Free Transparent PNG Logos">
            <a:extLst>
              <a:ext uri="{FF2B5EF4-FFF2-40B4-BE49-F238E27FC236}">
                <a16:creationId xmlns:a16="http://schemas.microsoft.com/office/drawing/2014/main" id="{DD5896E4-254A-56ED-6A47-9A114192D0E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56950" y="3694175"/>
            <a:ext cx="3900993" cy="26532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8732094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>
            <a:extLst>
              <a:ext uri="{FF2B5EF4-FFF2-40B4-BE49-F238E27FC236}">
                <a16:creationId xmlns:a16="http://schemas.microsoft.com/office/drawing/2014/main" id="{A4C9CEEE-9F34-7689-1819-DB4B98AC68D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110042974"/>
              </p:ext>
            </p:extLst>
          </p:nvPr>
        </p:nvGraphicFramePr>
        <p:xfrm>
          <a:off x="-2250440" y="600891"/>
          <a:ext cx="14722856" cy="614070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91AA1502-A798-70BC-C591-453C52857C1C}"/>
              </a:ext>
            </a:extLst>
          </p:cNvPr>
          <p:cNvSpPr txBox="1"/>
          <p:nvPr/>
        </p:nvSpPr>
        <p:spPr>
          <a:xfrm>
            <a:off x="1828800" y="1"/>
            <a:ext cx="70317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C00000"/>
                </a:solidFill>
                <a:latin typeface="Trebuchet MS" panose="020B0603020202020204" pitchFamily="34" charset="0"/>
              </a:rPr>
              <a:t>In Closing:</a:t>
            </a:r>
          </a:p>
        </p:txBody>
      </p:sp>
    </p:spTree>
    <p:extLst>
      <p:ext uri="{BB962C8B-B14F-4D97-AF65-F5344CB8AC3E}">
        <p14:creationId xmlns:p14="http://schemas.microsoft.com/office/powerpoint/2010/main" val="248948121"/>
      </p:ext>
    </p:extLst>
  </p:cSld>
  <p:clrMapOvr>
    <a:masterClrMapping/>
  </p:clrMapOvr>
  <p:extLst>
    <p:ext uri="{6950BFC3-D8DA-4A85-94F7-54DA5524770B}">
      <p188:commentRel xmlns:p188="http://schemas.microsoft.com/office/powerpoint/2018/8/main" r:id="rId2"/>
    </p:ext>
  </p:extLs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1456</TotalTime>
  <Words>571</Words>
  <Application>Microsoft Office PowerPoint</Application>
  <PresentationFormat>Widescreen</PresentationFormat>
  <Paragraphs>139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4" baseType="lpstr">
      <vt:lpstr>Arial</vt:lpstr>
      <vt:lpstr>Calibri</vt:lpstr>
      <vt:lpstr>Calibri Light</vt:lpstr>
      <vt:lpstr>Trebuchet MS</vt:lpstr>
      <vt:lpstr>Office Theme</vt:lpstr>
      <vt:lpstr>   The Early Bird’s Guide to Building Your “Budget Ask”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Teri Banas</dc:creator>
  <cp:lastModifiedBy>Kali Montgomery</cp:lastModifiedBy>
  <cp:revision>32</cp:revision>
  <dcterms:created xsi:type="dcterms:W3CDTF">2023-05-23T03:10:02Z</dcterms:created>
  <dcterms:modified xsi:type="dcterms:W3CDTF">2023-10-25T20:03:57Z</dcterms:modified>
</cp:coreProperties>
</file>