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1" r:id="rId4"/>
    <p:sldId id="260" r:id="rId5"/>
    <p:sldId id="285" r:id="rId6"/>
    <p:sldId id="287" r:id="rId7"/>
    <p:sldId id="291" r:id="rId8"/>
    <p:sldId id="290" r:id="rId9"/>
    <p:sldId id="292" r:id="rId10"/>
    <p:sldId id="392" r:id="rId11"/>
    <p:sldId id="449" r:id="rId12"/>
    <p:sldId id="450" r:id="rId13"/>
    <p:sldId id="451" r:id="rId14"/>
    <p:sldId id="404" r:id="rId15"/>
    <p:sldId id="452" r:id="rId16"/>
    <p:sldId id="262" r:id="rId17"/>
    <p:sldId id="2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42886-5F27-4123-8AA6-6359BFCCFBD2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E6C47-224A-4BA5-9E64-B5624A20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0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43FF9-4385-42D8-BF0E-287B60BA51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21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43FF9-4385-42D8-BF0E-287B60BA51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59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43FF9-4385-42D8-BF0E-287B60BA51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8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43FF9-4385-42D8-BF0E-287B60BA51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46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43FF9-4385-42D8-BF0E-287B60BA51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66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ECBD-0271-DD15-4BAE-B5532B173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C5229-E381-0D1F-E652-BF84EE835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BA3B8-8C1C-E78B-6A9E-C49407BC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25CFF-D808-9669-B05B-D65CD030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D7141-1CDB-C2A5-F570-2AEC94BE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6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DFB55-CC97-47F7-83AB-AE0B1117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04F6F-189F-DFA8-B811-58C26E7E0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F8246-A2F4-E8AF-AD70-1740EB4A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878DD-F058-EA72-65B7-DECDA5E2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E1183-ADE8-35D8-F875-4DD68E66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2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7303D7-46AC-4C05-92FF-869B3E7F9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64B32-942B-600D-42EF-4F25B9610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C31B8-0919-6788-3E1D-598A4DD6C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F5C3B-2348-8B59-1479-0FC465D3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6A593-C343-988E-880C-C3E9D01C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2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CF9F2-4B1D-1078-FEA1-12F31433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963F0-4BB2-F13F-408C-42C316421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44D98-3ECC-381C-AEBB-F07CBAB4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6AB4F-38B4-8DFE-124B-991572B1C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1ABC5-888C-0320-92EF-966E4557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1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10318-5213-2E64-8D43-9679FA042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E4D49-9809-7157-F432-DD9C588BB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E0D28-DCEC-9ACD-1BF0-D8B943F5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2C015-1021-CB35-83A1-5FA81162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0C5BA-8350-47DB-8CA7-15BA36A6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0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B206-02F1-C8E5-3C85-4701D0114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60393-FE31-D67F-68AB-D305B4736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1740A-4632-1CEE-6F51-193127937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A488C-19CE-2041-123F-175A3CA47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8D977-1E19-D0F2-A361-CCFCA56F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3464E-8983-2179-1E7E-A0261C236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4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D5D0D-A74A-8C94-900D-B5E39488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38A18-A85D-3122-F6A7-0AED11681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13278-A1FC-7BB7-9E13-9A57B3C44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B1EBB-078A-F415-AF84-8B7CD4361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0BE5D-85EC-AB91-A0E4-C375EC1D5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85B903-7588-CB2F-DAF8-458E8B84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E3273B-81D1-1B80-5104-B9545E70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3FF09-678E-2541-DF90-DED356D6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2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04C7-771A-90DE-DD1B-67B47FEA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CA711A-1596-AC46-DD2B-535C333F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41B009-749C-2638-7DAD-045F1F3E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9C964-E9DF-466F-D0ED-A732CD74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2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B6178-DC2F-DA5B-FBF2-7D9584C2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CA6240-9462-84EA-2A14-B4E334BC9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A295A-F5D7-4379-4F44-06A4DF73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8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C038-3290-A81C-72E0-00286553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EED0E-C1BE-610A-CCAA-05778C576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24101-CFBC-086C-FD85-8574268C0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F60A7-A4C9-3FC6-5C41-53F9687DE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641F0-17F4-B332-647B-156F3EE0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29B7D-F350-D3A7-AF04-274AF932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8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CF5C3-4F58-7429-EBA4-4D5610BE7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964057-28DE-B057-AB41-7AF55A7FC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C0516-C116-515E-6A98-6C945DB54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C587A-559A-ED89-BBF6-E42CA1F8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40471-BB33-BA01-ADFB-E7DF80D8D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1FDD7-E88C-58F6-1026-4C8F9E12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1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76669-004B-DFD1-0712-620ABFCF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06231-F8D5-AACD-31BA-C7224F97A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99769-3D15-403E-8907-E9CCAC1C3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D59BB-DDD0-4390-8DBB-64496270C69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9B0-027F-8D7C-ED0A-506B375CE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AA92-D65A-CA17-99AD-E18F6E6EB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8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use.mi.gov/hfa/SchoolAid.as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benson@house.mi.gov" TargetMode="External"/><Relationship Id="rId5" Type="http://schemas.openxmlformats.org/officeDocument/2006/relationships/hyperlink" Target="https://www.house.mi.gov/hfa/HealthandHumanServices.asp" TargetMode="External"/><Relationship Id="rId4" Type="http://schemas.openxmlformats.org/officeDocument/2006/relationships/hyperlink" Target="https://www.house.mi.gov/hfa/Education.as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michiganschildren.org/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FAE41-AB1E-7B70-B8FF-50E710E77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74913"/>
            <a:ext cx="11490960" cy="3338287"/>
          </a:xfrm>
        </p:spPr>
        <p:txBody>
          <a:bodyPr>
            <a:normAutofit fontScale="90000"/>
          </a:bodyPr>
          <a:lstStyle/>
          <a:p>
            <a:br>
              <a:rPr lang="en" sz="40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en" sz="40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en" sz="40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44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Understanding the Federal Budget Process: </a:t>
            </a:r>
            <a:br>
              <a:rPr lang="en" sz="40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44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What Child Advocates Should K</a:t>
            </a:r>
            <a:r>
              <a:rPr lang="en-US" sz="44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n</a:t>
            </a:r>
            <a:r>
              <a:rPr lang="en" sz="44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ow this Year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00" y="4531360"/>
            <a:ext cx="9245600" cy="1834606"/>
          </a:xfrm>
        </p:spPr>
        <p:txBody>
          <a:bodyPr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Michigan Children’s Lunch and Learn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Aug. 16, 2023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D47DB42F-7AAA-E705-FB2B-C3623595F4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6518"/>
          <a:stretch/>
        </p:blipFill>
        <p:spPr>
          <a:xfrm>
            <a:off x="4775925" y="530496"/>
            <a:ext cx="2196738" cy="1813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93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7760" y="765155"/>
            <a:ext cx="4033520" cy="186376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0070C0"/>
                </a:solidFill>
                <a:latin typeface="Trebuchet MS" panose="020B0603020202020204" pitchFamily="34" charset="0"/>
              </a:rPr>
              <a:t>FY 2023-24</a:t>
            </a:r>
            <a:br>
              <a:rPr lang="en-US" sz="4000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en-US" sz="4000" dirty="0">
                <a:solidFill>
                  <a:srgbClr val="0070C0"/>
                </a:solidFill>
                <a:latin typeface="Trebuchet MS" panose="020B0603020202020204" pitchFamily="34" charset="0"/>
              </a:rPr>
              <a:t>Federal Funding</a:t>
            </a:r>
            <a:endParaRPr lang="en-US" sz="4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7760" y="3228975"/>
            <a:ext cx="8544560" cy="3130694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Noel Benson, Fiscal Analyst</a:t>
            </a:r>
          </a:p>
          <a:p>
            <a:pPr algn="r"/>
            <a:endParaRPr lang="en-US" dirty="0"/>
          </a:p>
          <a:p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34569" r="16185" b="27655"/>
          <a:stretch/>
        </p:blipFill>
        <p:spPr>
          <a:xfrm>
            <a:off x="3860800" y="4468249"/>
            <a:ext cx="3218621" cy="1400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B3873F-8A8F-7B25-ACD5-AD4FA987A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0" t="20833" r="9722"/>
          <a:stretch/>
        </p:blipFill>
        <p:spPr>
          <a:xfrm>
            <a:off x="7682181" y="973572"/>
            <a:ext cx="2667164" cy="331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5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20" y="24765"/>
            <a:ext cx="11460480" cy="110299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School Aid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160" y="1209040"/>
            <a:ext cx="11927840" cy="5141280"/>
          </a:xfrm>
        </p:spPr>
        <p:txBody>
          <a:bodyPr>
            <a:normAutofit lnSpcReduction="10000"/>
          </a:bodyPr>
          <a:lstStyle/>
          <a:p>
            <a:r>
              <a:rPr lang="en-US" sz="2600" b="1" dirty="0">
                <a:latin typeface="Trebuchet MS" panose="020B0603020202020204" pitchFamily="34" charset="0"/>
              </a:rPr>
              <a:t>$916.4 million for School Lunches</a:t>
            </a:r>
          </a:p>
          <a:p>
            <a:r>
              <a:rPr lang="en-US" sz="2600" b="1" dirty="0">
                <a:latin typeface="Trebuchet MS" panose="020B0603020202020204" pitchFamily="34" charset="0"/>
              </a:rPr>
              <a:t>$754.7 million in Federal ESSA Grants</a:t>
            </a:r>
          </a:p>
          <a:p>
            <a:pPr lvl="1"/>
            <a:r>
              <a:rPr lang="en-US" dirty="0">
                <a:latin typeface="Trebuchet MS" panose="020B0603020202020204" pitchFamily="34" charset="0"/>
              </a:rPr>
              <a:t>Includes $535.0 million in Title I funds, $100.0 million in Improving Teacher Quality funds, and $40.4 million in 21</a:t>
            </a:r>
            <a:r>
              <a:rPr lang="en-US" baseline="30000" dirty="0">
                <a:latin typeface="Trebuchet MS" panose="020B0603020202020204" pitchFamily="34" charset="0"/>
              </a:rPr>
              <a:t>st</a:t>
            </a:r>
            <a:r>
              <a:rPr lang="en-US" dirty="0">
                <a:latin typeface="Trebuchet MS" panose="020B0603020202020204" pitchFamily="34" charset="0"/>
              </a:rPr>
              <a:t> Century Community Learning Center funds, among other grants</a:t>
            </a:r>
          </a:p>
          <a:p>
            <a:r>
              <a:rPr lang="en-US" sz="2600" b="1" dirty="0">
                <a:latin typeface="Trebuchet MS" panose="020B0603020202020204" pitchFamily="34" charset="0"/>
              </a:rPr>
              <a:t>$390.0 million for Special Education Reimbursement</a:t>
            </a:r>
          </a:p>
          <a:p>
            <a:r>
              <a:rPr lang="en-US" sz="2600" b="1" dirty="0">
                <a:latin typeface="Trebuchet MS" panose="020B0603020202020204" pitchFamily="34" charset="0"/>
              </a:rPr>
              <a:t>$71.0 million in Special Education Grants</a:t>
            </a:r>
          </a:p>
          <a:p>
            <a:r>
              <a:rPr lang="en-US" sz="2600" b="1" dirty="0">
                <a:latin typeface="Trebuchet MS" panose="020B0603020202020204" pitchFamily="34" charset="0"/>
              </a:rPr>
              <a:t>$60.5 million in other Federal Grants</a:t>
            </a:r>
          </a:p>
          <a:p>
            <a:pPr lvl="1"/>
            <a:r>
              <a:rPr lang="en-US" sz="2600" dirty="0">
                <a:latin typeface="Trebuchet MS" panose="020B0603020202020204" pitchFamily="34" charset="0"/>
              </a:rPr>
              <a:t>Includes $24.0 million in Career and Technical Education funds, $18.0 million in Preschool Development funds, $14.0 million in Public Charter Schools Program funds, among other grants</a:t>
            </a:r>
          </a:p>
          <a:p>
            <a:r>
              <a:rPr lang="en-US" sz="2600" b="1" dirty="0">
                <a:latin typeface="Trebuchet MS" panose="020B0603020202020204" pitchFamily="34" charset="0"/>
              </a:rPr>
              <a:t>$8.0 million for Education Assessments</a:t>
            </a:r>
          </a:p>
          <a:p>
            <a:r>
              <a:rPr lang="en-US" sz="2600" b="1" dirty="0">
                <a:latin typeface="Trebuchet MS" panose="020B0603020202020204" pitchFamily="34" charset="0"/>
              </a:rPr>
              <a:t>$193,500 for the Center for Educational Performance and Information</a:t>
            </a:r>
          </a:p>
          <a:p>
            <a:pPr lvl="1" algn="just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House Fiscal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5A62-8EC5-435B-85DA-104037EAF1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58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20" y="264160"/>
            <a:ext cx="10825480" cy="127412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Department of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480" y="1538288"/>
            <a:ext cx="10434320" cy="481806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rebuchet MS" panose="020B0603020202020204" pitchFamily="34" charset="0"/>
              </a:rPr>
              <a:t>Estimated </a:t>
            </a:r>
            <a:r>
              <a:rPr lang="en-US" sz="2400" b="1" dirty="0">
                <a:latin typeface="Trebuchet MS" panose="020B0603020202020204" pitchFamily="34" charset="0"/>
              </a:rPr>
              <a:t>$313.7 million </a:t>
            </a:r>
            <a:r>
              <a:rPr lang="en-US" sz="2400" dirty="0">
                <a:latin typeface="Trebuchet MS" panose="020B0603020202020204" pitchFamily="34" charset="0"/>
              </a:rPr>
              <a:t>for Child Development and Care Public Assistance </a:t>
            </a:r>
          </a:p>
          <a:p>
            <a:pPr marL="0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400" b="1" dirty="0">
                <a:latin typeface="Trebuchet MS" panose="020B0603020202020204" pitchFamily="34" charset="0"/>
              </a:rPr>
              <a:t>$125.3 million </a:t>
            </a:r>
            <a:r>
              <a:rPr lang="en-US" sz="2400" dirty="0">
                <a:latin typeface="Trebuchet MS" panose="020B0603020202020204" pitchFamily="34" charset="0"/>
              </a:rPr>
              <a:t>for Administration</a:t>
            </a:r>
          </a:p>
          <a:p>
            <a:pPr lvl="1"/>
            <a:r>
              <a:rPr lang="en-US" dirty="0">
                <a:latin typeface="Trebuchet MS" panose="020B0603020202020204" pitchFamily="34" charset="0"/>
              </a:rPr>
              <a:t>Includes $358,100 for Head Start Administration and $11.5 million for the Office of Great Start</a:t>
            </a:r>
          </a:p>
          <a:p>
            <a:pPr marL="457200" lvl="1" indent="0">
              <a:buNone/>
            </a:pPr>
            <a:endParaRPr lang="en-US" dirty="0">
              <a:latin typeface="Trebuchet MS" panose="020B0603020202020204" pitchFamily="34" charset="0"/>
            </a:endParaRPr>
          </a:p>
          <a:p>
            <a:r>
              <a:rPr lang="en-US" sz="2400" b="1" dirty="0">
                <a:latin typeface="Trebuchet MS" panose="020B0603020202020204" pitchFamily="34" charset="0"/>
              </a:rPr>
              <a:t>$18.9 million </a:t>
            </a:r>
            <a:r>
              <a:rPr lang="en-US" sz="2400" dirty="0">
                <a:latin typeface="Trebuchet MS" panose="020B0603020202020204" pitchFamily="34" charset="0"/>
              </a:rPr>
              <a:t>for Child Development and Care Contracted Services </a:t>
            </a:r>
          </a:p>
          <a:p>
            <a:pPr lvl="1"/>
            <a:r>
              <a:rPr lang="en-US" dirty="0">
                <a:latin typeface="Trebuchet MS" panose="020B0603020202020204" pitchFamily="34" charset="0"/>
              </a:rPr>
              <a:t>Includes funds for the Early Childhood Investment Corporation and License Exempt Monitoring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House Fiscal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5A62-8EC5-435B-85DA-104037EAF1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08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8555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Department of Health and Human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0" y="1595120"/>
            <a:ext cx="8813800" cy="4761230"/>
          </a:xfrm>
        </p:spPr>
        <p:txBody>
          <a:bodyPr>
            <a:normAutofit/>
          </a:bodyPr>
          <a:lstStyle/>
          <a:p>
            <a:r>
              <a:rPr lang="en-US" dirty="0"/>
              <a:t>Estimated </a:t>
            </a:r>
            <a:r>
              <a:rPr lang="en-US" b="1" dirty="0"/>
              <a:t>$5.3 billion </a:t>
            </a:r>
            <a:r>
              <a:rPr lang="en-US" dirty="0"/>
              <a:t>for Supplemental Nutrition Assistance Program (SNAP)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Estimated </a:t>
            </a:r>
            <a:r>
              <a:rPr lang="en-US" b="1" dirty="0"/>
              <a:t>$61.5 million </a:t>
            </a:r>
            <a:r>
              <a:rPr lang="en-US" dirty="0"/>
              <a:t>for Temporary Assistance for Needy Families (TANF)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Estimated </a:t>
            </a:r>
            <a:r>
              <a:rPr lang="en-US" b="1" dirty="0"/>
              <a:t>$170.5 million </a:t>
            </a:r>
            <a:r>
              <a:rPr lang="en-US" dirty="0"/>
              <a:t>for Women, Infants, &amp; Children (WIC)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House Fiscal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5A62-8EC5-435B-85DA-104037EAF1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1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rebuchet MS" panose="020B0603020202020204" pitchFamily="34" charset="0"/>
              </a:rPr>
              <a:t>For more information</a:t>
            </a:r>
            <a:r>
              <a:rPr lang="en-US" b="1" dirty="0">
                <a:solidFill>
                  <a:srgbClr val="0070C0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House Fiscal Agency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5A62-8EC5-435B-85DA-104037EAF1B1}" type="slidenum">
              <a:rPr lang="en-US" smtClean="0"/>
              <a:t>14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44880" y="1690688"/>
            <a:ext cx="10678160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Trebuchet MS" panose="020B0603020202020204" pitchFamily="34" charset="0"/>
              </a:rPr>
              <a:t>HFA Resources</a:t>
            </a: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  <a:hlinkClick r:id="rId3"/>
              </a:rPr>
              <a:t>http://www.house.mi.gov/hfa/SchoolAid.asp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  <a:hlinkClick r:id="rId4"/>
              </a:rPr>
              <a:t>https://www.house.mi.gov/hfa/Education.asp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  <a:hlinkClick r:id="rId5"/>
              </a:rPr>
              <a:t>https://www.house.mi.gov/hfa/HealthandHumanServices.asp</a:t>
            </a: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Trebuchet MS" panose="020B0603020202020204" pitchFamily="34" charset="0"/>
              </a:rPr>
              <a:t>Contact Information</a:t>
            </a: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</a:rPr>
              <a:t>Noel Benson, Fiscal Analyst</a:t>
            </a: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  <a:hlinkClick r:id="rId6"/>
              </a:rPr>
              <a:t>nbenson@house.mi.gov</a:t>
            </a:r>
            <a:r>
              <a:rPr lang="en-US" sz="2400" dirty="0">
                <a:latin typeface="Trebuchet MS" panose="020B0603020202020204" pitchFamily="34" charset="0"/>
              </a:rPr>
              <a:t> </a:t>
            </a:r>
          </a:p>
          <a:p>
            <a:pPr marL="0" indent="0">
              <a:buNone/>
            </a:pPr>
            <a:endParaRPr lang="en-US" sz="24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Trebuchet MS" panose="020B0603020202020204" pitchFamily="34" charset="0"/>
              </a:rPr>
              <a:t>(517) 373-8080	</a:t>
            </a:r>
          </a:p>
        </p:txBody>
      </p:sp>
    </p:spTree>
    <p:extLst>
      <p:ext uri="{BB962C8B-B14F-4D97-AF65-F5344CB8AC3E}">
        <p14:creationId xmlns:p14="http://schemas.microsoft.com/office/powerpoint/2010/main" val="412303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72160"/>
            <a:ext cx="12009121" cy="570992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rebuchet MS" panose="020B0603020202020204" pitchFamily="34" charset="0"/>
              </a:rPr>
              <a:t>  </a:t>
            </a:r>
            <a:r>
              <a:rPr lang="en-US" sz="4000" b="1" dirty="0">
                <a:solidFill>
                  <a:srgbClr val="C00000"/>
                </a:solidFill>
                <a:latin typeface="Trebuchet MS" panose="020B0603020202020204" pitchFamily="34" charset="0"/>
              </a:rPr>
              <a:t>Panel Talk with Matt Gillard</a:t>
            </a:r>
          </a:p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672109-677A-4722-43CA-D9D36BF70C91}"/>
              </a:ext>
            </a:extLst>
          </p:cNvPr>
          <p:cNvSpPr txBox="1"/>
          <p:nvPr/>
        </p:nvSpPr>
        <p:spPr>
          <a:xfrm>
            <a:off x="289098" y="1463040"/>
            <a:ext cx="434109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4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l"/>
            <a:endParaRPr lang="en-US" sz="24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Q</a:t>
            </a:r>
            <a:r>
              <a:rPr lang="en-US" sz="2400" dirty="0">
                <a:latin typeface="Trebuchet MS" panose="020B0603020202020204" pitchFamily="34" charset="0"/>
              </a:rPr>
              <a:t>. How does the federal budget process traditionally work? How is it working out today?</a:t>
            </a:r>
          </a:p>
          <a:p>
            <a:pPr algn="l"/>
            <a:endParaRPr lang="en-US" sz="2400" dirty="0">
              <a:latin typeface="Trebuchet MS" panose="020B0603020202020204" pitchFamily="34" charset="0"/>
            </a:endParaRPr>
          </a:p>
          <a:p>
            <a:pPr algn="l"/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Q</a:t>
            </a:r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. </a:t>
            </a:r>
            <a:r>
              <a:rPr lang="en-US" sz="2400" dirty="0">
                <a:latin typeface="Trebuchet MS" panose="020B0603020202020204" pitchFamily="34" charset="0"/>
              </a:rPr>
              <a:t>What are the power dynamics at play?</a:t>
            </a:r>
          </a:p>
          <a:p>
            <a:pPr algn="l"/>
            <a:endParaRPr lang="en-US" sz="2400" dirty="0">
              <a:latin typeface="Trebuchet MS" panose="020B0603020202020204" pitchFamily="34" charset="0"/>
            </a:endParaRPr>
          </a:p>
          <a:p>
            <a:pPr algn="l"/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Q. </a:t>
            </a:r>
            <a:r>
              <a:rPr lang="en-US" sz="2400" dirty="0">
                <a:latin typeface="Trebuchet MS" panose="020B0603020202020204" pitchFamily="34" charset="0"/>
              </a:rPr>
              <a:t>What trends have we seen emerge in federal budget funding?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AFD505-8056-8506-E152-D9622D0E5F81}"/>
              </a:ext>
            </a:extLst>
          </p:cNvPr>
          <p:cNvSpPr txBox="1"/>
          <p:nvPr/>
        </p:nvSpPr>
        <p:spPr>
          <a:xfrm>
            <a:off x="4896605" y="1170651"/>
            <a:ext cx="639064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8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l"/>
            <a:endParaRPr lang="en-US" sz="28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l"/>
            <a:endParaRPr lang="en-US" sz="28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l"/>
            <a:endParaRPr lang="en-US" sz="28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Q</a:t>
            </a:r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. </a:t>
            </a:r>
            <a:r>
              <a:rPr lang="en-US" sz="2400" dirty="0">
                <a:latin typeface="Trebuchet MS" panose="020B0603020202020204" pitchFamily="34" charset="0"/>
              </a:rPr>
              <a:t>What’s at stake?</a:t>
            </a:r>
          </a:p>
          <a:p>
            <a:pPr algn="l"/>
            <a:endParaRPr lang="en-US" sz="2400" dirty="0">
              <a:latin typeface="Trebuchet MS" panose="020B0603020202020204" pitchFamily="34" charset="0"/>
            </a:endParaRPr>
          </a:p>
          <a:p>
            <a:pPr algn="l"/>
            <a:endParaRPr lang="en-US" sz="24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Q. </a:t>
            </a:r>
            <a:r>
              <a:rPr lang="en-US" sz="2400" dirty="0">
                <a:latin typeface="Trebuchet MS" panose="020B0603020202020204" pitchFamily="34" charset="0"/>
              </a:rPr>
              <a:t>What’s the relationship between federal revenues to the state budget? What does it mean for Michigan?</a:t>
            </a:r>
          </a:p>
          <a:p>
            <a:pPr algn="l"/>
            <a:endParaRPr lang="en-US" sz="2400" dirty="0">
              <a:latin typeface="Trebuchet MS" panose="020B0603020202020204" pitchFamily="34" charset="0"/>
            </a:endParaRPr>
          </a:p>
          <a:p>
            <a:pPr algn="l"/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Q. </a:t>
            </a:r>
            <a:r>
              <a:rPr lang="en-US" sz="2400" dirty="0">
                <a:latin typeface="Trebuchet MS" panose="020B0603020202020204" pitchFamily="34" charset="0"/>
              </a:rPr>
              <a:t>What can we do? Suggestions for advocacy?</a:t>
            </a:r>
          </a:p>
          <a:p>
            <a:pPr algn="l"/>
            <a:endParaRPr lang="en-US" sz="2400" dirty="0">
              <a:latin typeface="Trebuchet MS" panose="020B0603020202020204" pitchFamily="34" charset="0"/>
            </a:endParaRPr>
          </a:p>
          <a:p>
            <a:pPr algn="l"/>
            <a:endParaRPr lang="en-US" sz="1800" dirty="0">
              <a:latin typeface="Trebuchet MS" panose="020B0603020202020204" pitchFamily="34" charset="0"/>
            </a:endParaRPr>
          </a:p>
        </p:txBody>
      </p:sp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01F6D599-9EF7-B695-48B7-F771B0EE8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9" t="6877" r="9502" b="24344"/>
          <a:stretch/>
        </p:blipFill>
        <p:spPr>
          <a:xfrm>
            <a:off x="8992114" y="631371"/>
            <a:ext cx="2295131" cy="265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49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360" y="589280"/>
            <a:ext cx="10962639" cy="6342744"/>
          </a:xfrm>
        </p:spPr>
        <p:txBody>
          <a:bodyPr>
            <a:normAutofit/>
          </a:bodyPr>
          <a:lstStyle/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r>
              <a:rPr lang="en-US" sz="4000" b="1" dirty="0">
                <a:latin typeface="Trebuchet MS" panose="020B0603020202020204" pitchFamily="34" charset="0"/>
              </a:rPr>
              <a:t>In Closing:</a:t>
            </a:r>
          </a:p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latin typeface="Trebuchet MS" panose="020B0603020202020204" pitchFamily="34" charset="0"/>
              </a:rPr>
              <a:t>Look for resources &amp; panelist bios on the Lunch &amp; Learn page under Resources at </a:t>
            </a:r>
            <a:r>
              <a:rPr lang="en-US" b="1" dirty="0">
                <a:latin typeface="Trebuchet MS" panose="020B0603020202020204" pitchFamily="34" charset="0"/>
                <a:hlinkClick r:id="rId2"/>
              </a:rPr>
              <a:t>www.Michiganschildren.org</a:t>
            </a:r>
            <a:endParaRPr lang="en-US" b="1" dirty="0">
              <a:latin typeface="Trebuchet MS" panose="020B0603020202020204" pitchFamily="34" charset="0"/>
            </a:endParaRPr>
          </a:p>
          <a:p>
            <a:pPr algn="l"/>
            <a:endParaRPr lang="en-US" sz="2000" dirty="0"/>
          </a:p>
          <a:p>
            <a:pPr algn="l"/>
            <a:r>
              <a:rPr lang="en-US" b="1" dirty="0">
                <a:latin typeface="Trebuchet MS" panose="020B0603020202020204" pitchFamily="34" charset="0"/>
              </a:rPr>
              <a:t>Join us for our next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Lunch &amp; Learn </a:t>
            </a:r>
            <a:r>
              <a:rPr lang="en-US" b="1" dirty="0">
                <a:latin typeface="Trebuchet MS" panose="020B0603020202020204" pitchFamily="34" charset="0"/>
              </a:rPr>
              <a:t>on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Wed. Sept. 20</a:t>
            </a:r>
            <a:r>
              <a:rPr lang="en-US" b="1" baseline="300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th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endParaRPr lang="en-US" dirty="0"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latin typeface="Trebuchet MS" panose="020B0603020202020204" pitchFamily="34" charset="0"/>
              </a:rPr>
              <a:t>Watch/listen to our next Podcast episode of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Speaking for Kids</a:t>
            </a:r>
            <a:r>
              <a:rPr lang="en-US" b="1" dirty="0">
                <a:latin typeface="Trebuchet MS" panose="020B0603020202020204" pitchFamily="34" charset="0"/>
              </a:rPr>
              <a:t>!</a:t>
            </a:r>
          </a:p>
          <a:p>
            <a:pPr algn="l"/>
            <a:endParaRPr lang="en-US" dirty="0"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latin typeface="Trebuchet MS" panose="020B0603020202020204" pitchFamily="34" charset="0"/>
              </a:rPr>
              <a:t>Join us for “Fore the Win: Michigan’s Children Putt </a:t>
            </a:r>
            <a:r>
              <a:rPr lang="en-US" b="1" dirty="0" err="1">
                <a:latin typeface="Trebuchet MS" panose="020B0603020202020204" pitchFamily="34" charset="0"/>
              </a:rPr>
              <a:t>Putt</a:t>
            </a:r>
            <a:r>
              <a:rPr lang="en-US" b="1" dirty="0">
                <a:latin typeface="Trebuchet MS" panose="020B0603020202020204" pitchFamily="34" charset="0"/>
              </a:rPr>
              <a:t> Classic” fundraiser on Sept. 13. Look for it under Events at</a:t>
            </a:r>
            <a:endParaRPr lang="en-US" dirty="0"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latin typeface="Trebuchet MS" panose="020B0603020202020204" pitchFamily="34" charset="0"/>
                <a:hlinkClick r:id="rId2"/>
              </a:rPr>
              <a:t>www.Michiganschildren.org</a:t>
            </a:r>
            <a:endParaRPr lang="en-US" b="1" dirty="0">
              <a:latin typeface="Trebuchet MS" panose="020B0603020202020204" pitchFamily="34" charset="0"/>
            </a:endParaRPr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09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two children running in a field&#10;&#10;Description automatically generated with medium confidence">
            <a:extLst>
              <a:ext uri="{FF2B5EF4-FFF2-40B4-BE49-F238E27FC236}">
                <a16:creationId xmlns:a16="http://schemas.microsoft.com/office/drawing/2014/main" id="{A98757F1-BBE9-937B-137E-B3DFAE0C8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759" b="7972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71C3F8-B908-9980-99B2-64813D1A7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840" y="833120"/>
            <a:ext cx="3139440" cy="5791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Thank you for being here today!</a:t>
            </a: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b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</a:t>
            </a:r>
            <a:r>
              <a:rPr lang="en-US" sz="3600" b="1" dirty="0">
                <a:latin typeface="+mn-lt"/>
              </a:rPr>
              <a:t>lease advocate for federal funding for Michigan’s Children kids &amp; families.</a:t>
            </a:r>
            <a:br>
              <a:rPr lang="en-US" sz="3600" b="1" dirty="0">
                <a:latin typeface="+mn-lt"/>
              </a:rPr>
            </a:b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52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280" y="609600"/>
            <a:ext cx="11247120" cy="632242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Our Agenda</a:t>
            </a:r>
          </a:p>
          <a:p>
            <a:pPr algn="l"/>
            <a:br>
              <a:rPr lang="en-US" sz="20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Welcome</a:t>
            </a:r>
            <a:r>
              <a:rPr lang="en-US" sz="2000" b="1" dirty="0">
                <a:latin typeface="Trebuchet MS" panose="020B0603020202020204" pitchFamily="34" charset="0"/>
              </a:rPr>
              <a:t>:  Teri Banas</a:t>
            </a:r>
            <a:r>
              <a:rPr lang="en-US" sz="2000" dirty="0">
                <a:latin typeface="Trebuchet MS" panose="020B0603020202020204" pitchFamily="34" charset="0"/>
              </a:rPr>
              <a:t>, Director for Programs and Communications, Michigan’s Children</a:t>
            </a:r>
          </a:p>
          <a:p>
            <a:pPr algn="l"/>
            <a:endParaRPr lang="en-US" sz="2000" b="1" dirty="0"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Guests</a:t>
            </a:r>
            <a:r>
              <a:rPr lang="en-US" sz="2000" dirty="0">
                <a:latin typeface="Trebuchet MS" panose="020B0603020202020204" pitchFamily="34" charset="0"/>
              </a:rPr>
              <a:t>: </a:t>
            </a:r>
            <a:r>
              <a:rPr lang="en-US" sz="2000" b="1" dirty="0">
                <a:latin typeface="Trebuchet MS" panose="020B0603020202020204" pitchFamily="34" charset="0"/>
              </a:rPr>
              <a:t>Danielle Ewen</a:t>
            </a:r>
            <a:r>
              <a:rPr lang="en-US" sz="2000" dirty="0">
                <a:latin typeface="Trebuchet MS" panose="020B0603020202020204" pitchFamily="34" charset="0"/>
              </a:rPr>
              <a:t>, Policy and Advocacy Consultant, Sixth Street Associates</a:t>
            </a:r>
          </a:p>
          <a:p>
            <a:pPr algn="l"/>
            <a:r>
              <a:rPr lang="en-US" sz="2000" b="1" dirty="0">
                <a:latin typeface="Trebuchet MS" panose="020B0603020202020204" pitchFamily="34" charset="0"/>
              </a:rPr>
              <a:t>               Noel Benson</a:t>
            </a:r>
            <a:r>
              <a:rPr lang="en-US" sz="2000" dirty="0">
                <a:latin typeface="Trebuchet MS" panose="020B0603020202020204" pitchFamily="34" charset="0"/>
              </a:rPr>
              <a:t>, Fiscal Analyst, House Fiscal Agency</a:t>
            </a:r>
            <a:r>
              <a:rPr lang="en-US" sz="2000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l"/>
            <a:r>
              <a:rPr lang="en-US" sz="2000" kern="0" dirty="0">
                <a:solidFill>
                  <a:srgbClr val="222222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              </a:t>
            </a:r>
            <a:r>
              <a:rPr lang="en-US" sz="2000" b="1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Kali Fox</a:t>
            </a:r>
            <a:r>
              <a:rPr lang="en-US" sz="2000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, Regional Manager, U.S. Sen. Debbie Stabenow</a:t>
            </a:r>
          </a:p>
          <a:p>
            <a:pPr algn="l"/>
            <a:r>
              <a:rPr lang="en-US" sz="2000" b="1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              Alicia Wilson-Ahlstrom</a:t>
            </a:r>
            <a:r>
              <a:rPr lang="en-US" sz="2000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, Co-director of Research Capacity, Children’s Funding Project</a:t>
            </a:r>
          </a:p>
          <a:p>
            <a:pPr algn="l"/>
            <a:endParaRPr lang="en-US" sz="2000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Presentations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pPr algn="l"/>
            <a:r>
              <a:rPr lang="en-US" sz="2000" dirty="0">
                <a:latin typeface="Trebuchet MS" panose="020B0603020202020204" pitchFamily="34" charset="0"/>
              </a:rPr>
              <a:t>	   </a:t>
            </a:r>
            <a:r>
              <a:rPr lang="en-US" sz="2000" b="1" dirty="0">
                <a:latin typeface="Trebuchet MS" panose="020B0603020202020204" pitchFamily="34" charset="0"/>
              </a:rPr>
              <a:t>Danielle Ewen: </a:t>
            </a:r>
            <a:r>
              <a:rPr lang="en-US" sz="2000" dirty="0">
                <a:latin typeface="Trebuchet MS" panose="020B0603020202020204" pitchFamily="34" charset="0"/>
              </a:rPr>
              <a:t>“A Federal Update on Current ECE Funding &amp; What’s at Stake” </a:t>
            </a:r>
          </a:p>
          <a:p>
            <a:pPr algn="l"/>
            <a:r>
              <a:rPr lang="en-US" sz="2000" dirty="0">
                <a:latin typeface="Trebuchet MS" panose="020B0603020202020204" pitchFamily="34" charset="0"/>
              </a:rPr>
              <a:t>	   </a:t>
            </a:r>
            <a:r>
              <a:rPr lang="en-US" sz="2000" b="1" dirty="0">
                <a:latin typeface="Trebuchet MS" panose="020B0603020202020204" pitchFamily="34" charset="0"/>
              </a:rPr>
              <a:t>Noel Benson</a:t>
            </a:r>
            <a:r>
              <a:rPr lang="en-US" sz="2000" dirty="0">
                <a:latin typeface="Trebuchet MS" panose="020B0603020202020204" pitchFamily="34" charset="0"/>
              </a:rPr>
              <a:t>: “Federal Funding for Key Programs in Michigan’s Budget”</a:t>
            </a:r>
            <a:br>
              <a:rPr lang="en-US" sz="2000" dirty="0">
                <a:latin typeface="Trebuchet MS" panose="020B0603020202020204" pitchFamily="34" charset="0"/>
              </a:rPr>
            </a:br>
            <a:endParaRPr lang="en-US" sz="2000" dirty="0"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Panelists Roundtable Discussion</a:t>
            </a:r>
            <a:r>
              <a:rPr lang="en-US" sz="2000" b="1" dirty="0">
                <a:latin typeface="Trebuchet MS" panose="020B0603020202020204" pitchFamily="34" charset="0"/>
              </a:rPr>
              <a:t>: Matt Gillard</a:t>
            </a:r>
            <a:r>
              <a:rPr lang="en-US" sz="2000" dirty="0">
                <a:latin typeface="Trebuchet MS" panose="020B0603020202020204" pitchFamily="34" charset="0"/>
              </a:rPr>
              <a:t>, President &amp; CEO, Michigan’s Children</a:t>
            </a:r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5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72160"/>
            <a:ext cx="12009121" cy="6197600"/>
          </a:xfrm>
        </p:spPr>
        <p:txBody>
          <a:bodyPr>
            <a:normAutofit/>
          </a:bodyPr>
          <a:lstStyle/>
          <a:p>
            <a:pPr algn="l"/>
            <a:r>
              <a:rPr lang="en-US" sz="4000">
                <a:latin typeface="Trebuchet MS" panose="020B0603020202020204" pitchFamily="34" charset="0"/>
              </a:rPr>
              <a:t>  </a:t>
            </a:r>
            <a:r>
              <a:rPr lang="en-US" sz="4000" b="1">
                <a:solidFill>
                  <a:srgbClr val="C00000"/>
                </a:solidFill>
                <a:latin typeface="Trebuchet MS" panose="020B0603020202020204" pitchFamily="34" charset="0"/>
              </a:rPr>
              <a:t>Our Wonderful </a:t>
            </a:r>
            <a:r>
              <a:rPr lang="en-US" sz="4000" b="1" dirty="0">
                <a:solidFill>
                  <a:srgbClr val="C00000"/>
                </a:solidFill>
                <a:latin typeface="Trebuchet MS" panose="020B0603020202020204" pitchFamily="34" charset="0"/>
              </a:rPr>
              <a:t>Guest Speakers &amp; Panelists</a:t>
            </a:r>
            <a:endParaRPr lang="en-US" sz="2000" dirty="0">
              <a:latin typeface="Trebuchet MS" panose="020B0603020202020204" pitchFamily="34" charset="0"/>
            </a:endParaRPr>
          </a:p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672109-677A-4722-43CA-D9D36BF70C91}"/>
              </a:ext>
            </a:extLst>
          </p:cNvPr>
          <p:cNvSpPr txBox="1"/>
          <p:nvPr/>
        </p:nvSpPr>
        <p:spPr>
          <a:xfrm>
            <a:off x="264160" y="1889760"/>
            <a:ext cx="2590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800" dirty="0">
              <a:latin typeface="Trebuchet MS" panose="020B0603020202020204" pitchFamily="34" charset="0"/>
            </a:endParaRPr>
          </a:p>
          <a:p>
            <a:pPr algn="l"/>
            <a:endParaRPr lang="en-US" sz="2800" dirty="0">
              <a:latin typeface="Trebuchet MS" panose="020B06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DDC36A-7A08-AC98-C40E-409411EBFBA0}"/>
              </a:ext>
            </a:extLst>
          </p:cNvPr>
          <p:cNvSpPr txBox="1"/>
          <p:nvPr/>
        </p:nvSpPr>
        <p:spPr>
          <a:xfrm>
            <a:off x="416560" y="2042160"/>
            <a:ext cx="2590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800" dirty="0">
              <a:latin typeface="Trebuchet MS" panose="020B0603020202020204" pitchFamily="34" charset="0"/>
            </a:endParaRPr>
          </a:p>
          <a:p>
            <a:pPr algn="l"/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6BBDA3-C263-04B4-04EA-C322E94C7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" y="1390650"/>
            <a:ext cx="11249025" cy="4076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8BFF2A-D4C7-179A-017C-08B34AF03347}"/>
              </a:ext>
            </a:extLst>
          </p:cNvPr>
          <p:cNvSpPr txBox="1"/>
          <p:nvPr/>
        </p:nvSpPr>
        <p:spPr>
          <a:xfrm>
            <a:off x="558799" y="5467351"/>
            <a:ext cx="2164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Kali Fox, </a:t>
            </a:r>
            <a:r>
              <a:rPr lang="en-US" dirty="0">
                <a:latin typeface="Trebuchet MS" panose="020B0603020202020204" pitchFamily="34" charset="0"/>
              </a:rPr>
              <a:t>regional manager, U.S. Senator Debbie Stabenow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147E06-CFD2-7AD4-56F2-1B341909C6DC}"/>
              </a:ext>
            </a:extLst>
          </p:cNvPr>
          <p:cNvSpPr txBox="1"/>
          <p:nvPr/>
        </p:nvSpPr>
        <p:spPr>
          <a:xfrm>
            <a:off x="3194368" y="5467350"/>
            <a:ext cx="2495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Alicia Wilson-Ahlstrom</a:t>
            </a:r>
            <a:r>
              <a:rPr lang="en-US" sz="1800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, Co-director of Research Capacity, Children’s Funding Project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F0E075-C68F-32D3-88D9-0C1383E48566}"/>
              </a:ext>
            </a:extLst>
          </p:cNvPr>
          <p:cNvSpPr txBox="1"/>
          <p:nvPr/>
        </p:nvSpPr>
        <p:spPr>
          <a:xfrm>
            <a:off x="5805487" y="5467350"/>
            <a:ext cx="28609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Trebuchet MS" panose="020B0603020202020204" pitchFamily="34" charset="0"/>
              </a:rPr>
              <a:t>Danielle Ewen</a:t>
            </a:r>
            <a:r>
              <a:rPr lang="en-US" sz="1800" dirty="0">
                <a:latin typeface="Trebuchet MS" panose="020B0603020202020204" pitchFamily="34" charset="0"/>
              </a:rPr>
              <a:t>, Policy and Advocacy Consultant,  Sixth Street Associates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971C24-5B7E-EE79-CB22-E8CB45CFBF22}"/>
              </a:ext>
            </a:extLst>
          </p:cNvPr>
          <p:cNvSpPr txBox="1"/>
          <p:nvPr/>
        </p:nvSpPr>
        <p:spPr>
          <a:xfrm>
            <a:off x="8782367" y="5487650"/>
            <a:ext cx="2860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latin typeface="Trebuchet MS" panose="020B0603020202020204" pitchFamily="34" charset="0"/>
              </a:rPr>
              <a:t>Noel Benson</a:t>
            </a:r>
            <a:r>
              <a:rPr lang="en-US" sz="1800">
                <a:latin typeface="Trebuchet MS" panose="020B0603020202020204" pitchFamily="34" charset="0"/>
              </a:rPr>
              <a:t>, Fiscal Analyst, House Fiscal Agency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4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137" y="618310"/>
            <a:ext cx="11564983" cy="5711370"/>
          </a:xfrm>
        </p:spPr>
        <p:txBody>
          <a:bodyPr>
            <a:normAutofit/>
          </a:bodyPr>
          <a:lstStyle/>
          <a:p>
            <a:pPr algn="l"/>
            <a:endParaRPr lang="en-US" sz="2000" b="1" spc="-7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05DA9C-5112-5F89-9414-986DD259DA1B}"/>
              </a:ext>
            </a:extLst>
          </p:cNvPr>
          <p:cNvSpPr txBox="1"/>
          <p:nvPr/>
        </p:nvSpPr>
        <p:spPr>
          <a:xfrm>
            <a:off x="294640" y="802640"/>
            <a:ext cx="1120648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rebuchet MS" panose="020B0603020202020204" pitchFamily="34" charset="0"/>
              </a:rPr>
              <a:t>    A Federal Update on Current ECE Funding </a:t>
            </a:r>
          </a:p>
          <a:p>
            <a:r>
              <a:rPr lang="en-US" sz="4000" dirty="0">
                <a:solidFill>
                  <a:srgbClr val="C00000"/>
                </a:solidFill>
                <a:latin typeface="Trebuchet MS" panose="020B0603020202020204" pitchFamily="34" charset="0"/>
              </a:rPr>
              <a:t>                 </a:t>
            </a:r>
          </a:p>
          <a:p>
            <a:endParaRPr lang="en-US" sz="40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r>
              <a:rPr lang="en-US" sz="2800" b="1" dirty="0">
                <a:latin typeface="Trebuchet MS" panose="020B0603020202020204" pitchFamily="34" charset="0"/>
              </a:rPr>
              <a:t>                     </a:t>
            </a:r>
            <a:r>
              <a:rPr lang="en-US" sz="2400" b="1" dirty="0">
                <a:latin typeface="Trebuchet MS" panose="020B0603020202020204" pitchFamily="34" charset="0"/>
              </a:rPr>
              <a:t>Danielle Ewen</a:t>
            </a:r>
            <a:r>
              <a:rPr lang="en-US" sz="2400" dirty="0">
                <a:latin typeface="Trebuchet MS" panose="020B0603020202020204" pitchFamily="34" charset="0"/>
              </a:rPr>
              <a:t>, Policy and Advocacy Consultant,               					Sixth Street Associates</a:t>
            </a:r>
          </a:p>
          <a:p>
            <a:endParaRPr lang="en-US" sz="28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endParaRPr lang="en-US" sz="28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endParaRPr lang="en-US" sz="40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3C1C09-33C3-04D3-7C93-AE20F2924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210" y="1757680"/>
            <a:ext cx="3089910" cy="308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6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54784" y="6335066"/>
            <a:ext cx="296814" cy="4203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5"/>
              </a:lnSpc>
            </a:pPr>
            <a:r>
              <a:rPr sz="1065" spc="-7" dirty="0">
                <a:solidFill>
                  <a:srgbClr val="A6A6A6"/>
                </a:solidFill>
                <a:latin typeface="Calibri"/>
                <a:cs typeface="Calibri"/>
              </a:rPr>
              <a:t>P</a:t>
            </a:r>
            <a:r>
              <a:rPr sz="1065" spc="-1165" dirty="0">
                <a:solidFill>
                  <a:srgbClr val="A6A6A6"/>
                </a:solidFill>
                <a:latin typeface="Calibri"/>
                <a:cs typeface="Calibri"/>
              </a:rPr>
              <a:t>A</a:t>
            </a:r>
            <a:r>
              <a:rPr sz="1065" spc="-7" dirty="0">
                <a:solidFill>
                  <a:srgbClr val="A6A6A6"/>
                </a:solidFill>
                <a:latin typeface="Calibri"/>
                <a:cs typeface="Calibri"/>
              </a:rPr>
              <a:t>P</a:t>
            </a:r>
            <a:r>
              <a:rPr sz="1065" spc="-13" dirty="0">
                <a:solidFill>
                  <a:srgbClr val="A6A6A6"/>
                </a:solidFill>
                <a:latin typeface="Calibri"/>
                <a:cs typeface="Calibri"/>
              </a:rPr>
              <a:t>A</a:t>
            </a:r>
            <a:r>
              <a:rPr sz="1065" spc="-673" dirty="0">
                <a:solidFill>
                  <a:srgbClr val="A6A6A6"/>
                </a:solidFill>
                <a:latin typeface="Calibri"/>
                <a:cs typeface="Calibri"/>
              </a:rPr>
              <a:t>G</a:t>
            </a:r>
            <a:r>
              <a:rPr sz="1065" spc="-7" dirty="0">
                <a:solidFill>
                  <a:srgbClr val="A6A6A6"/>
                </a:solidFill>
                <a:latin typeface="Calibri"/>
                <a:cs typeface="Calibri"/>
              </a:rPr>
              <a:t>G</a:t>
            </a:r>
            <a:r>
              <a:rPr sz="1065" spc="-526" dirty="0">
                <a:solidFill>
                  <a:srgbClr val="A6A6A6"/>
                </a:solidFill>
                <a:latin typeface="Calibri"/>
                <a:cs typeface="Calibri"/>
              </a:rPr>
              <a:t>E</a:t>
            </a:r>
            <a:r>
              <a:rPr sz="1065" spc="-7" dirty="0">
                <a:solidFill>
                  <a:srgbClr val="A6A6A6"/>
                </a:solidFill>
                <a:latin typeface="Calibri"/>
                <a:cs typeface="Calibri"/>
              </a:rPr>
              <a:t>E</a:t>
            </a:r>
            <a:endParaRPr sz="1065">
              <a:latin typeface="Calibri"/>
              <a:cs typeface="Calibri"/>
            </a:endParaRPr>
          </a:p>
          <a:p>
            <a:pPr marL="76952"/>
            <a:r>
              <a:rPr sz="1065" b="1" dirty="0">
                <a:solidFill>
                  <a:srgbClr val="A6A6A6"/>
                </a:solidFill>
                <a:latin typeface="Calibri"/>
                <a:cs typeface="Calibri"/>
              </a:rPr>
              <a:t>1</a:t>
            </a:r>
            <a:r>
              <a:rPr sz="1065" b="1" spc="-1085" dirty="0">
                <a:solidFill>
                  <a:srgbClr val="A6A6A6"/>
                </a:solidFill>
                <a:latin typeface="Calibri"/>
                <a:cs typeface="Calibri"/>
              </a:rPr>
              <a:t>2</a:t>
            </a:r>
            <a:r>
              <a:rPr sz="1065" b="1" dirty="0">
                <a:solidFill>
                  <a:srgbClr val="A6A6A6"/>
                </a:solidFill>
                <a:latin typeface="Calibri"/>
                <a:cs typeface="Calibri"/>
              </a:rPr>
              <a:t>12</a:t>
            </a:r>
            <a:endParaRPr sz="1065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2418" y="1067091"/>
            <a:ext cx="11217185" cy="138681"/>
            <a:chOff x="356615" y="801306"/>
            <a:chExt cx="8423275" cy="104139"/>
          </a:xfrm>
        </p:grpSpPr>
        <p:sp>
          <p:nvSpPr>
            <p:cNvPr id="4" name="object 4"/>
            <p:cNvSpPr/>
            <p:nvPr/>
          </p:nvSpPr>
          <p:spPr>
            <a:xfrm>
              <a:off x="356615" y="813815"/>
              <a:ext cx="1030605" cy="91440"/>
            </a:xfrm>
            <a:custGeom>
              <a:avLst/>
              <a:gdLst/>
              <a:ahLst/>
              <a:cxnLst/>
              <a:rect l="l" t="t" r="r" b="b"/>
              <a:pathLst>
                <a:path w="1030605" h="91440">
                  <a:moveTo>
                    <a:pt x="1030224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1030224" y="91439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2892E6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5" name="object 5"/>
            <p:cNvSpPr/>
            <p:nvPr/>
          </p:nvSpPr>
          <p:spPr>
            <a:xfrm>
              <a:off x="358139" y="809243"/>
              <a:ext cx="8422005" cy="0"/>
            </a:xfrm>
            <a:custGeom>
              <a:avLst/>
              <a:gdLst/>
              <a:ahLst/>
              <a:cxnLst/>
              <a:rect l="l" t="t" r="r" b="b"/>
              <a:pathLst>
                <a:path w="8422005">
                  <a:moveTo>
                    <a:pt x="0" y="0"/>
                  </a:moveTo>
                  <a:lnTo>
                    <a:pt x="8421624" y="0"/>
                  </a:lnTo>
                </a:path>
              </a:pathLst>
            </a:custGeom>
            <a:ln w="15875">
              <a:solidFill>
                <a:srgbClr val="2892E6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40403" y="149208"/>
            <a:ext cx="10379544" cy="632630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sz="4000" b="1" spc="-7" dirty="0">
                <a:latin typeface="Trebuchet MS" panose="020B0603020202020204" pitchFamily="34" charset="0"/>
              </a:rPr>
              <a:t>Current ECE Funding </a:t>
            </a:r>
            <a:endParaRPr sz="4000" b="1" dirty="0">
              <a:latin typeface="Trebuchet MS" panose="020B0603020202020204" pitchFamily="34" charset="0"/>
            </a:endParaRPr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60C7694F-2352-4E9D-2742-694109D1F8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30485"/>
              </p:ext>
            </p:extLst>
          </p:nvPr>
        </p:nvGraphicFramePr>
        <p:xfrm>
          <a:off x="240402" y="818606"/>
          <a:ext cx="11873221" cy="6000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9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618">
                  <a:extLst>
                    <a:ext uri="{9D8B030D-6E8A-4147-A177-3AD203B41FA5}">
                      <a16:colId xmlns:a16="http://schemas.microsoft.com/office/drawing/2014/main" val="1211058262"/>
                    </a:ext>
                  </a:extLst>
                </a:gridCol>
                <a:gridCol w="3345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9829">
                  <a:extLst>
                    <a:ext uri="{9D8B030D-6E8A-4147-A177-3AD203B41FA5}">
                      <a16:colId xmlns:a16="http://schemas.microsoft.com/office/drawing/2014/main" val="210600486"/>
                    </a:ext>
                  </a:extLst>
                </a:gridCol>
              </a:tblGrid>
              <a:tr h="769127">
                <a:tc>
                  <a:txBody>
                    <a:bodyPr/>
                    <a:lstStyle/>
                    <a:p>
                      <a:pPr marR="96520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Program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56657" marB="0"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R="96456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FY 22 Funding Levels</a:t>
                      </a:r>
                      <a:endParaRPr sz="19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6657" marB="0"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R="96456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FY</a:t>
                      </a:r>
                      <a:r>
                        <a:rPr sz="19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lang="en-US" sz="1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Funding</a:t>
                      </a:r>
                      <a:r>
                        <a:rPr sz="190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Levels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56657" marB="0">
                    <a:solidFill>
                      <a:srgbClr val="001F5F"/>
                    </a:solidFill>
                  </a:tcPr>
                </a:tc>
                <a:tc>
                  <a:txBody>
                    <a:bodyPr/>
                    <a:lstStyle/>
                    <a:p>
                      <a:pPr marR="96456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Increase </a:t>
                      </a:r>
                    </a:p>
                    <a:p>
                      <a:pPr marR="96456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(FY 22 –FY 23)</a:t>
                      </a:r>
                      <a:endParaRPr sz="19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6657" marB="0">
                    <a:solidFill>
                      <a:srgbClr val="001F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039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1900" b="1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   </a:t>
                      </a:r>
                      <a:r>
                        <a:rPr sz="1900" b="1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CCDBG/CCDF</a:t>
                      </a:r>
                      <a:r>
                        <a:rPr lang="en-US" sz="1900" b="0" spc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(discretionary)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39744" marB="0">
                    <a:lnL w="12700">
                      <a:solidFill>
                        <a:srgbClr val="001F5F"/>
                      </a:solidFill>
                      <a:prstDash val="solid"/>
                    </a:lnL>
                    <a:lnB w="12700">
                      <a:solidFill>
                        <a:srgbClr val="001F5F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>
                  <a:txBody>
                    <a:bodyPr/>
                    <a:lstStyle/>
                    <a:p>
                      <a:pPr marR="96266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$6.2 billion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39744" marB="0"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A"/>
                    </a:solidFill>
                  </a:tcPr>
                </a:tc>
                <a:tc>
                  <a:txBody>
                    <a:bodyPr/>
                    <a:lstStyle/>
                    <a:p>
                      <a:pPr marR="96266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8.02</a:t>
                      </a:r>
                      <a:r>
                        <a:rPr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billion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39744" marB="0">
                    <a:lnB w="12700">
                      <a:solidFill>
                        <a:srgbClr val="001F5F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>
                  <a:txBody>
                    <a:bodyPr/>
                    <a:lstStyle/>
                    <a:p>
                      <a:pPr marR="96266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$1.9 billion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39744" marB="0">
                    <a:lnR w="12700">
                      <a:solidFill>
                        <a:srgbClr val="001F5F"/>
                      </a:solidFill>
                      <a:prstDash val="solid"/>
                    </a:lnR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689">
                <a:tc>
                  <a:txBody>
                    <a:bodyPr/>
                    <a:lstStyle/>
                    <a:p>
                      <a:pPr marR="95821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900" b="1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CCDBG/CCDF</a:t>
                      </a:r>
                      <a:r>
                        <a:rPr sz="1900" b="1" spc="-6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(entitlement)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48200" marB="0">
                    <a:lnL w="12700">
                      <a:solidFill>
                        <a:srgbClr val="001F5F"/>
                      </a:solidFill>
                      <a:prstDash val="solid"/>
                    </a:lnL>
                    <a:lnT w="12700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6266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$3.6 billion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8200" marB="0">
                    <a:lnT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6266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$3.6 billion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8200" marB="0">
                    <a:lnT w="12700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6266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-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8200" marB="0">
                    <a:lnR w="12700">
                      <a:solidFill>
                        <a:srgbClr val="001F5F"/>
                      </a:solidFill>
                      <a:prstDash val="solid"/>
                    </a:lnR>
                    <a:lnT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55">
                <a:tc>
                  <a:txBody>
                    <a:bodyPr/>
                    <a:lstStyle/>
                    <a:p>
                      <a:pPr marR="96329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900" b="1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Head</a:t>
                      </a:r>
                      <a:r>
                        <a:rPr sz="1900" b="1" spc="-2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Start/Early</a:t>
                      </a:r>
                      <a:r>
                        <a:rPr sz="1900" b="1" spc="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Head</a:t>
                      </a:r>
                      <a:r>
                        <a:rPr sz="1900" b="1" spc="-2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Start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L w="12700">
                      <a:solidFill>
                        <a:srgbClr val="001F5F"/>
                      </a:solidFill>
                      <a:prstDash val="solid"/>
                    </a:lnL>
                    <a:lnT w="12700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>
                  <a:txBody>
                    <a:bodyPr/>
                    <a:lstStyle/>
                    <a:p>
                      <a:pPr marR="960119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$11.04 billon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T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A"/>
                    </a:solidFill>
                  </a:tcPr>
                </a:tc>
                <a:tc>
                  <a:txBody>
                    <a:bodyPr/>
                    <a:lstStyle/>
                    <a:p>
                      <a:pPr marR="960119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$1</a:t>
                      </a:r>
                      <a:r>
                        <a:rPr lang="en-US"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1900" spc="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billion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T w="12700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>
                  <a:txBody>
                    <a:bodyPr/>
                    <a:lstStyle/>
                    <a:p>
                      <a:pPr marR="960119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$960 million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R w="12700">
                      <a:solidFill>
                        <a:srgbClr val="001F5F"/>
                      </a:solidFill>
                      <a:prstDash val="solid"/>
                    </a:lnR>
                    <a:lnT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8748">
                <a:tc>
                  <a:txBody>
                    <a:bodyPr/>
                    <a:lstStyle/>
                    <a:p>
                      <a:pPr marR="963294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900" b="1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Preschool</a:t>
                      </a:r>
                      <a:r>
                        <a:rPr sz="1900" b="1" spc="4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Development</a:t>
                      </a:r>
                      <a:r>
                        <a:rPr sz="1900" b="1" spc="4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Grants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L w="12700">
                      <a:solidFill>
                        <a:srgbClr val="001F5F"/>
                      </a:solidFill>
                      <a:prstDash val="solid"/>
                    </a:lnL>
                    <a:lnT w="12700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948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$290 million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T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5948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900" spc="-1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900" spc="-1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315</a:t>
                      </a:r>
                      <a:r>
                        <a:rPr sz="1900" spc="1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million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T w="12700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5948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$25 million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R w="12700">
                      <a:solidFill>
                        <a:srgbClr val="001F5F"/>
                      </a:solidFill>
                      <a:prstDash val="solid"/>
                    </a:lnR>
                    <a:lnT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96376">
                <a:tc>
                  <a:txBody>
                    <a:bodyPr/>
                    <a:lstStyle/>
                    <a:p>
                      <a:pPr marL="0" marR="1128395" indent="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900" b="1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IDEA</a:t>
                      </a:r>
                      <a:r>
                        <a:rPr sz="1900" b="1" spc="2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Preschool</a:t>
                      </a:r>
                      <a:r>
                        <a:rPr sz="1900" b="1" spc="3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900" b="1" spc="-1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Part</a:t>
                      </a:r>
                      <a:r>
                        <a:rPr lang="en-US" sz="1900" b="1" spc="-1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C Grants</a:t>
                      </a:r>
                      <a:r>
                        <a:rPr sz="1900" b="1" spc="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for </a:t>
                      </a:r>
                      <a:r>
                        <a:rPr sz="1900" b="1" spc="-30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Infants</a:t>
                      </a:r>
                      <a:r>
                        <a:rPr sz="1900" b="1" spc="3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1900" b="1" spc="-1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Toddlers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L w="12700">
                      <a:solidFill>
                        <a:srgbClr val="001F5F"/>
                      </a:solidFill>
                      <a:prstDash val="solid"/>
                    </a:lnL>
                    <a:lnT w="12700">
                      <a:solidFill>
                        <a:srgbClr val="001F5F"/>
                      </a:solidFill>
                      <a:prstDash val="solid"/>
                    </a:lnT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$409.5 million</a:t>
                      </a:r>
                    </a:p>
                    <a:p>
                      <a:pPr marL="0" algn="l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$496.3 million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T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A"/>
                    </a:solidFill>
                  </a:tcPr>
                </a:tc>
                <a:tc>
                  <a:txBody>
                    <a:bodyPr/>
                    <a:lstStyle/>
                    <a:p>
                      <a:pPr marL="642938" lvl="2" indent="0" algn="l">
                        <a:lnSpc>
                          <a:spcPct val="100000"/>
                        </a:lnSpc>
                        <a:spcBef>
                          <a:spcPts val="285"/>
                        </a:spcBef>
                        <a:tabLst/>
                      </a:pPr>
                      <a:r>
                        <a:rPr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$4</a:t>
                      </a:r>
                      <a:r>
                        <a:rPr lang="en-US"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30</a:t>
                      </a:r>
                      <a:r>
                        <a:rPr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5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million</a:t>
                      </a:r>
                      <a:endParaRPr lang="en-US" sz="1900" spc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  <a:p>
                      <a:pPr marL="642938" lvl="2" indent="0" algn="l">
                        <a:lnSpc>
                          <a:spcPct val="100000"/>
                        </a:lnSpc>
                        <a:spcBef>
                          <a:spcPts val="285"/>
                        </a:spcBef>
                        <a:tabLst/>
                      </a:pPr>
                      <a:r>
                        <a:rPr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540</a:t>
                      </a:r>
                      <a:r>
                        <a:rPr sz="1900" spc="-4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0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million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T w="12700">
                      <a:solidFill>
                        <a:srgbClr val="001F5F"/>
                      </a:solidFill>
                      <a:prstDash val="solid"/>
                    </a:lnT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A"/>
                    </a:solidFill>
                  </a:tcPr>
                </a:tc>
                <a:tc>
                  <a:txBody>
                    <a:bodyPr/>
                    <a:lstStyle/>
                    <a:p>
                      <a:pPr marL="406400" lvl="2" indent="0" algn="l">
                        <a:lnSpc>
                          <a:spcPct val="100000"/>
                        </a:lnSpc>
                        <a:spcBef>
                          <a:spcPts val="285"/>
                        </a:spcBef>
                        <a:tabLst/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$10 million</a:t>
                      </a:r>
                    </a:p>
                    <a:p>
                      <a:pPr marL="406400" indent="0" algn="l">
                        <a:lnSpc>
                          <a:spcPct val="100000"/>
                        </a:lnSpc>
                        <a:spcBef>
                          <a:spcPts val="285"/>
                        </a:spcBef>
                        <a:tabLst/>
                      </a:pPr>
                      <a:r>
                        <a:rPr lang="en-US" sz="1900" dirty="0">
                          <a:latin typeface="Calibri"/>
                          <a:cs typeface="Calibri"/>
                        </a:rPr>
                        <a:t>$44 million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R w="12700">
                      <a:solidFill>
                        <a:srgbClr val="001F5F"/>
                      </a:solidFill>
                      <a:prstDash val="solid"/>
                    </a:lnR>
                    <a:lnT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8676">
                <a:tc gridSpan="4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900" b="1" i="1" dirty="0">
                          <a:latin typeface="Calibri"/>
                          <a:cs typeface="Calibri"/>
                        </a:rPr>
                        <a:t>Does not include covid relief funds</a:t>
                      </a:r>
                      <a:endParaRPr sz="1900" b="1" i="1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L w="12700">
                      <a:solidFill>
                        <a:srgbClr val="001F5F"/>
                      </a:solidFill>
                      <a:prstDash val="solid"/>
                    </a:lnL>
                    <a:lnR w="12700">
                      <a:solidFill>
                        <a:srgbClr val="001F5F"/>
                      </a:solidFill>
                      <a:prstDash val="solid"/>
                    </a:lnR>
                    <a:lnT w="12700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900" i="1" dirty="0">
                          <a:latin typeface="Calibri"/>
                          <a:cs typeface="Calibri"/>
                        </a:rPr>
                        <a:t>Does not include covid relief funds</a:t>
                      </a:r>
                      <a:endParaRPr sz="1900" i="1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T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T w="12700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49046" marB="0">
                    <a:lnR w="12700">
                      <a:solidFill>
                        <a:srgbClr val="001F5F"/>
                      </a:solidFill>
                      <a:prstDash val="solid"/>
                    </a:lnR>
                    <a:lnT w="1270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  <a:solidFill>
                      <a:srgbClr val="E7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026488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7CC254B7-78E5-23ED-D5B7-8EC1B52E624A}"/>
              </a:ext>
            </a:extLst>
          </p:cNvPr>
          <p:cNvSpPr/>
          <p:nvPr/>
        </p:nvSpPr>
        <p:spPr>
          <a:xfrm>
            <a:off x="5267061" y="1948782"/>
            <a:ext cx="3486680" cy="4240869"/>
          </a:xfrm>
          <a:prstGeom prst="ellipse">
            <a:avLst/>
          </a:prstGeom>
          <a:noFill/>
          <a:ln w="142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2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1077" y="259232"/>
            <a:ext cx="11215494" cy="632630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sz="4000" b="1" spc="-7" dirty="0">
                <a:latin typeface="Trebuchet MS" panose="020B0603020202020204" pitchFamily="34" charset="0"/>
              </a:rPr>
              <a:t>The Debt Agreement Drives Appropriations</a:t>
            </a:r>
            <a:endParaRPr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4179" y="1144634"/>
            <a:ext cx="11363641" cy="686576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414358" marR="6765" algn="ctr">
              <a:spcBef>
                <a:spcPts val="140"/>
              </a:spcBef>
            </a:pPr>
            <a:r>
              <a:rPr lang="en-US" sz="2131" b="1" i="1" dirty="0">
                <a:solidFill>
                  <a:srgbClr val="0D4979"/>
                </a:solidFill>
                <a:latin typeface="Trebuchet MS" panose="020B0603020202020204" pitchFamily="34" charset="0"/>
                <a:cs typeface="Calibri"/>
              </a:rPr>
              <a:t>Agreement establishes caps and rules in case of deadlock </a:t>
            </a:r>
          </a:p>
          <a:p>
            <a:pPr marL="414358" marR="6765" algn="ctr">
              <a:spcBef>
                <a:spcPts val="140"/>
              </a:spcBef>
            </a:pPr>
            <a:r>
              <a:rPr lang="en-US" sz="2131" b="1" i="1" dirty="0">
                <a:solidFill>
                  <a:srgbClr val="0D4979"/>
                </a:solidFill>
                <a:latin typeface="Trebuchet MS" panose="020B0603020202020204" pitchFamily="34" charset="0"/>
                <a:cs typeface="Calibri"/>
              </a:rPr>
              <a:t>but does not prevent government shutdown</a:t>
            </a:r>
            <a:endParaRPr sz="2131" dirty="0">
              <a:latin typeface="Trebuchet MS" panose="020B0603020202020204" pitchFamily="34" charset="0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733535" y="4744465"/>
            <a:ext cx="286384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A6A6A6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0480" algn="ctr">
              <a:lnSpc>
                <a:spcPts val="855"/>
              </a:lnSpc>
            </a:pPr>
            <a:r>
              <a:rPr lang="en-US" spc="-10"/>
              <a:t>PAGE</a:t>
            </a:r>
          </a:p>
          <a:p>
            <a:pPr marR="31115" algn="ctr"/>
            <a:fld id="{81D60167-4931-47E6-BA6A-407CBD079E47}" type="slidenum">
              <a:rPr b="1" spc="-5" smtClean="0"/>
              <a:pPr marR="31115" algn="ctr"/>
              <a:t>6</a:t>
            </a:fld>
            <a:endParaRPr b="1" spc="-7" dirty="0"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588A0C-A3D8-F141-70FF-0FD2AD2E30B8}"/>
              </a:ext>
            </a:extLst>
          </p:cNvPr>
          <p:cNvSpPr txBox="1"/>
          <p:nvPr/>
        </p:nvSpPr>
        <p:spPr>
          <a:xfrm>
            <a:off x="104503" y="1898469"/>
            <a:ext cx="594865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Trebuchet MS" panose="020B0603020202020204" pitchFamily="34" charset="0"/>
              </a:rPr>
              <a:t>Nondefense discretionary programs (includes ECE) flat funded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Total spending is capped for at least 2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If all appropriations bills not finished by Dec 31, across the board cut of 1 percent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Unspent Covid relief funds returned to the Treasury ($29 billion)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Shuts off pandemic pause of student loans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1600" dirty="0">
              <a:latin typeface="knowledge-regular"/>
            </a:endParaRPr>
          </a:p>
        </p:txBody>
      </p:sp>
      <p:pic>
        <p:nvPicPr>
          <p:cNvPr id="1026" name="Picture 2" descr="Bipartisan agreement reached to avoid debt-limit default, Biden announces">
            <a:extLst>
              <a:ext uri="{FF2B5EF4-FFF2-40B4-BE49-F238E27FC236}">
                <a16:creationId xmlns:a16="http://schemas.microsoft.com/office/drawing/2014/main" id="{AFFC8ACB-5654-BCBF-D48F-AFB0EF855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45" y="2083982"/>
            <a:ext cx="5762147" cy="30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4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8253" y="330180"/>
            <a:ext cx="11215494" cy="632630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sz="4000" b="1" spc="-7" dirty="0">
                <a:latin typeface="Trebuchet MS" panose="020B0603020202020204" pitchFamily="34" charset="0"/>
              </a:rPr>
              <a:t>The FY24 Appropriations Process </a:t>
            </a:r>
            <a:endParaRPr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253" y="1081329"/>
            <a:ext cx="11289568" cy="387263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414358" marR="6765" algn="ctr">
              <a:spcBef>
                <a:spcPts val="140"/>
              </a:spcBef>
            </a:pPr>
            <a:r>
              <a:rPr lang="en-US" sz="2400" b="1" i="1" dirty="0">
                <a:solidFill>
                  <a:srgbClr val="0D4979"/>
                </a:solidFill>
                <a:latin typeface="Trebuchet MS" panose="020B0603020202020204" pitchFamily="34" charset="0"/>
                <a:cs typeface="Calibri"/>
              </a:rPr>
              <a:t>Short timeline, different goals, compromise needed.</a:t>
            </a:r>
            <a:endParaRPr sz="2400" dirty="0">
              <a:latin typeface="Trebuchet MS" panose="020B0603020202020204" pitchFamily="34" charset="0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588A0C-A3D8-F141-70FF-0FD2AD2E30B8}"/>
              </a:ext>
            </a:extLst>
          </p:cNvPr>
          <p:cNvSpPr txBox="1"/>
          <p:nvPr/>
        </p:nvSpPr>
        <p:spPr>
          <a:xfrm>
            <a:off x="414179" y="1868130"/>
            <a:ext cx="5762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1600" dirty="0">
              <a:latin typeface="knowledge-regular"/>
            </a:endParaRPr>
          </a:p>
        </p:txBody>
      </p:sp>
      <p:pic>
        <p:nvPicPr>
          <p:cNvPr id="2050" name="Picture 2" descr="GOP senator floats debt ceiling compromise if Dems abandon $3.5T spending  plan | Fox Business">
            <a:extLst>
              <a:ext uri="{FF2B5EF4-FFF2-40B4-BE49-F238E27FC236}">
                <a16:creationId xmlns:a16="http://schemas.microsoft.com/office/drawing/2014/main" id="{CC465FF9-361F-DA22-E891-8C59A7CF6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10" y="1889830"/>
            <a:ext cx="4642945" cy="307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438473-FAF9-B16E-D1E2-E1F864DBC939}"/>
              </a:ext>
            </a:extLst>
          </p:cNvPr>
          <p:cNvSpPr txBox="1"/>
          <p:nvPr/>
        </p:nvSpPr>
        <p:spPr>
          <a:xfrm>
            <a:off x="8691155" y="1531897"/>
            <a:ext cx="34747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Senate</a:t>
            </a:r>
          </a:p>
          <a:p>
            <a:endParaRPr lang="en-US" sz="2400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Bipartisan agreement to move all appropriations bills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Hold most programs harmless to meet debt ceiling 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Push for increased spending on social programs, border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665DF-EE0E-8067-1ED7-C8457E600D45}"/>
              </a:ext>
            </a:extLst>
          </p:cNvPr>
          <p:cNvSpPr txBox="1"/>
          <p:nvPr/>
        </p:nvSpPr>
        <p:spPr>
          <a:xfrm>
            <a:off x="104503" y="1584959"/>
            <a:ext cx="3962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House of Representatives</a:t>
            </a:r>
          </a:p>
          <a:p>
            <a:pPr algn="ctr"/>
            <a:endParaRPr lang="en-US" sz="2400" b="1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“Agreement is a ceiling, not a floor…”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Revert to FY 22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CCDBG held harmless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Cuts Head Start by $750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Cuts Title I and teacher prep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Eliminates PDG, CCAMPIS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Eliminates Women’s Bureau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811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2418" y="1067091"/>
            <a:ext cx="11217185" cy="138681"/>
            <a:chOff x="356615" y="801306"/>
            <a:chExt cx="8423275" cy="104139"/>
          </a:xfrm>
        </p:grpSpPr>
        <p:sp>
          <p:nvSpPr>
            <p:cNvPr id="3" name="object 3"/>
            <p:cNvSpPr/>
            <p:nvPr/>
          </p:nvSpPr>
          <p:spPr>
            <a:xfrm>
              <a:off x="356615" y="813815"/>
              <a:ext cx="1030605" cy="91440"/>
            </a:xfrm>
            <a:custGeom>
              <a:avLst/>
              <a:gdLst/>
              <a:ahLst/>
              <a:cxnLst/>
              <a:rect l="l" t="t" r="r" b="b"/>
              <a:pathLst>
                <a:path w="1030605" h="91440">
                  <a:moveTo>
                    <a:pt x="1030224" y="0"/>
                  </a:moveTo>
                  <a:lnTo>
                    <a:pt x="0" y="0"/>
                  </a:lnTo>
                  <a:lnTo>
                    <a:pt x="0" y="91439"/>
                  </a:lnTo>
                  <a:lnTo>
                    <a:pt x="1030224" y="91439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2892E6"/>
            </a:solid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sp>
          <p:nvSpPr>
            <p:cNvPr id="4" name="object 4"/>
            <p:cNvSpPr/>
            <p:nvPr/>
          </p:nvSpPr>
          <p:spPr>
            <a:xfrm>
              <a:off x="358139" y="809243"/>
              <a:ext cx="8422005" cy="0"/>
            </a:xfrm>
            <a:custGeom>
              <a:avLst/>
              <a:gdLst/>
              <a:ahLst/>
              <a:cxnLst/>
              <a:rect l="l" t="t" r="r" b="b"/>
              <a:pathLst>
                <a:path w="8422005">
                  <a:moveTo>
                    <a:pt x="0" y="0"/>
                  </a:moveTo>
                  <a:lnTo>
                    <a:pt x="8421624" y="0"/>
                  </a:lnTo>
                </a:path>
              </a:pathLst>
            </a:custGeom>
            <a:ln w="15875">
              <a:solidFill>
                <a:srgbClr val="2892E6"/>
              </a:solidFill>
            </a:ln>
          </p:spPr>
          <p:txBody>
            <a:bodyPr wrap="square" lIns="0" tIns="0" rIns="0" bIns="0" rtlCol="0"/>
            <a:lstStyle/>
            <a:p>
              <a:endParaRPr sz="2397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1077" y="259232"/>
            <a:ext cx="11215494" cy="632630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sz="4000" b="1" spc="-7" dirty="0">
                <a:latin typeface="Trebuchet MS" panose="020B0603020202020204" pitchFamily="34" charset="0"/>
              </a:rPr>
              <a:t>The (Normal) Federal Budget Process</a:t>
            </a:r>
            <a:endParaRPr sz="4000" b="1" dirty="0">
              <a:latin typeface="Trebuchet MS" panose="020B0603020202020204" pitchFamily="34" charset="0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733535" y="4744465"/>
            <a:ext cx="286384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A6A6A6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0480" algn="ctr">
              <a:lnSpc>
                <a:spcPts val="855"/>
              </a:lnSpc>
            </a:pPr>
            <a:r>
              <a:rPr lang="en-US" spc="-10"/>
              <a:t>PAGE</a:t>
            </a:r>
          </a:p>
          <a:p>
            <a:pPr marR="31115" algn="ctr"/>
            <a:fld id="{81D60167-4931-47E6-BA6A-407CBD079E47}" type="slidenum">
              <a:rPr b="1" spc="-5" smtClean="0"/>
              <a:pPr marR="31115" algn="ctr"/>
              <a:t>8</a:t>
            </a:fld>
            <a:endParaRPr b="1" spc="-7" dirty="0">
              <a:latin typeface="Calibri"/>
              <a:cs typeface="Calibri"/>
            </a:endParaRPr>
          </a:p>
        </p:txBody>
      </p:sp>
      <p:pic>
        <p:nvPicPr>
          <p:cNvPr id="6" name="Picture 2" descr="Federal budget process - Social Science Space">
            <a:extLst>
              <a:ext uri="{FF2B5EF4-FFF2-40B4-BE49-F238E27FC236}">
                <a16:creationId xmlns:a16="http://schemas.microsoft.com/office/drawing/2014/main" id="{9BAB3AE6-A72B-FF97-269D-0BDF3F3A8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0" y="1064196"/>
            <a:ext cx="5490196" cy="566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ederal budget process flowchart">
            <a:extLst>
              <a:ext uri="{FF2B5EF4-FFF2-40B4-BE49-F238E27FC236}">
                <a16:creationId xmlns:a16="http://schemas.microsoft.com/office/drawing/2014/main" id="{C488C0F8-285D-D412-ABA3-90EE3C087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34" y="1071575"/>
            <a:ext cx="6511352" cy="539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9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1077" y="259232"/>
            <a:ext cx="11215494" cy="632630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sz="4000" b="1" spc="-7" dirty="0">
                <a:latin typeface="Trebuchet MS" panose="020B0603020202020204" pitchFamily="34" charset="0"/>
              </a:rPr>
              <a:t>What This Means for ECE Advocacy</a:t>
            </a:r>
            <a:endParaRPr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4179" y="1144634"/>
            <a:ext cx="11363641" cy="879706"/>
          </a:xfrm>
          <a:prstGeom prst="rect">
            <a:avLst/>
          </a:prstGeom>
        </p:spPr>
        <p:txBody>
          <a:bodyPr vert="horz" wrap="square" lIns="0" tIns="17758" rIns="0" bIns="0" rtlCol="0">
            <a:spAutoFit/>
          </a:bodyPr>
          <a:lstStyle/>
          <a:p>
            <a:pPr marL="414358" marR="6765" algn="ctr">
              <a:spcBef>
                <a:spcPts val="140"/>
              </a:spcBef>
            </a:pPr>
            <a:r>
              <a:rPr lang="en-US" sz="2800" b="1" i="1" dirty="0">
                <a:solidFill>
                  <a:srgbClr val="0D4979"/>
                </a:solidFill>
                <a:latin typeface="Trebuchet MS" panose="020B0603020202020204" pitchFamily="34" charset="0"/>
                <a:cs typeface="Calibri"/>
              </a:rPr>
              <a:t>Our voices must be heard! Take advantage of the long recess to meet your members.</a:t>
            </a:r>
            <a:endParaRPr sz="2800" dirty="0">
              <a:latin typeface="Trebuchet MS" panose="020B0603020202020204" pitchFamily="34" charset="0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733535" y="4744465"/>
            <a:ext cx="286384" cy="248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A6A6A6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0480" algn="ctr">
              <a:lnSpc>
                <a:spcPts val="855"/>
              </a:lnSpc>
            </a:pPr>
            <a:r>
              <a:rPr lang="en-US" spc="-10"/>
              <a:t>PAGE</a:t>
            </a:r>
          </a:p>
          <a:p>
            <a:pPr marR="31115" algn="ctr"/>
            <a:fld id="{81D60167-4931-47E6-BA6A-407CBD079E47}" type="slidenum">
              <a:rPr b="1" spc="-5" smtClean="0"/>
              <a:pPr marR="31115" algn="ctr"/>
              <a:t>9</a:t>
            </a:fld>
            <a:endParaRPr b="1" spc="-7" dirty="0">
              <a:latin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588A0C-A3D8-F141-70FF-0FD2AD2E30B8}"/>
              </a:ext>
            </a:extLst>
          </p:cNvPr>
          <p:cNvSpPr txBox="1"/>
          <p:nvPr/>
        </p:nvSpPr>
        <p:spPr>
          <a:xfrm>
            <a:off x="348343" y="1924594"/>
            <a:ext cx="5416731" cy="5978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400" i="0" dirty="0">
              <a:effectLst/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0" dirty="0">
                <a:effectLst/>
                <a:latin typeface="Trebuchet MS" panose="020B0603020202020204" pitchFamily="34" charset="0"/>
              </a:rPr>
              <a:t>Tell our stories to everyone!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Our crisis is not new.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Messaging is about protection, not growth.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rebuchet MS" panose="020B0603020202020204" pitchFamily="34" charset="0"/>
              </a:rPr>
              <a:t>There is a short window to make the case to protect ECE investments.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latin typeface="MercurySSm-Book-Pro_Web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dirty="0"/>
          </a:p>
          <a:p>
            <a:endParaRPr lang="en-US" sz="2400" b="1" dirty="0">
              <a:latin typeface="knowledge-regular"/>
            </a:endParaRPr>
          </a:p>
        </p:txBody>
      </p:sp>
      <p:pic>
        <p:nvPicPr>
          <p:cNvPr id="3074" name="Picture 2" descr="Early Childhood Advocacy">
            <a:extLst>
              <a:ext uri="{FF2B5EF4-FFF2-40B4-BE49-F238E27FC236}">
                <a16:creationId xmlns:a16="http://schemas.microsoft.com/office/drawing/2014/main" id="{345344E2-78A3-250D-1B81-75C6CBAFA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74" y="2386149"/>
            <a:ext cx="6094366" cy="39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714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1078</Words>
  <Application>Microsoft Office PowerPoint</Application>
  <PresentationFormat>Widescreen</PresentationFormat>
  <Paragraphs>193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knowledge-regular</vt:lpstr>
      <vt:lpstr>MercurySSm-Book-Pro_Web</vt:lpstr>
      <vt:lpstr>Trebuchet MS</vt:lpstr>
      <vt:lpstr>Office Theme</vt:lpstr>
      <vt:lpstr>   Understanding the Federal Budget Process:  What Child Advocates Should Know this Year</vt:lpstr>
      <vt:lpstr>PowerPoint Presentation</vt:lpstr>
      <vt:lpstr>PowerPoint Presentation</vt:lpstr>
      <vt:lpstr>PowerPoint Presentation</vt:lpstr>
      <vt:lpstr>Current ECE Funding </vt:lpstr>
      <vt:lpstr>The Debt Agreement Drives Appropriations</vt:lpstr>
      <vt:lpstr>The FY24 Appropriations Process </vt:lpstr>
      <vt:lpstr>The (Normal) Federal Budget Process</vt:lpstr>
      <vt:lpstr>What This Means for ECE Advocacy</vt:lpstr>
      <vt:lpstr>FY 2023-24 Federal Funding</vt:lpstr>
      <vt:lpstr>School Aid</vt:lpstr>
      <vt:lpstr>Department of Education</vt:lpstr>
      <vt:lpstr>Department of Health and Human Services</vt:lpstr>
      <vt:lpstr>For more information:</vt:lpstr>
      <vt:lpstr>PowerPoint Presentation</vt:lpstr>
      <vt:lpstr>PowerPoint Presentation</vt:lpstr>
      <vt:lpstr>Thank you for being here today!   Please advocate for federal funding for Michigan’s Children kids &amp; families.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Teri Banas</dc:creator>
  <cp:lastModifiedBy>Kali Montgomery</cp:lastModifiedBy>
  <cp:revision>12</cp:revision>
  <dcterms:created xsi:type="dcterms:W3CDTF">2023-05-23T03:10:02Z</dcterms:created>
  <dcterms:modified xsi:type="dcterms:W3CDTF">2023-08-16T18:56:38Z</dcterms:modified>
</cp:coreProperties>
</file>