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72" r:id="rId5"/>
    <p:sldId id="263" r:id="rId6"/>
    <p:sldId id="269" r:id="rId7"/>
    <p:sldId id="270" r:id="rId8"/>
    <p:sldId id="27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l9wUEJrUXzmlUV7oscnPkFhtv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Teri offers Upcoming programmatic news.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Last L&amp;L of the year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Please revisit our L&amp;L programs and Podcasts to learn more about . 30 guests over the p[ast year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 </a:t>
            </a: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Re-vist a slew of programs from the year. Don’t forget to catch our podcast too.  Sign up for our bulletin on the website .  Always looking for presenters/panelists and topics. Send us yours.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https://www.michiganschildren.org/michigan-children-e-bulletin/st – under the resource tab https://www.michiganschildren.org/speaking-for-kids-the-podcast/</a:t>
            </a:r>
            <a:endParaRPr/>
          </a:p>
        </p:txBody>
      </p:sp>
      <p:sp>
        <p:nvSpPr>
          <p:cNvPr id="168" name="Google Shape;1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207a3c3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207a3c35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0207a3c35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34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31" name="Google Shape;31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34" name="Google Shape;34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35" name="Google Shape;35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36" name="Google Shape;36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17" name="Google Shape;17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18" name="Google Shape;18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19" name="Google Shape;19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schildren.org/michigan-children-e-bulleti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michiganschildren.org/speaking-for-kids-the-podcast/" TargetMode="External"/><Relationship Id="rId4" Type="http://schemas.openxmlformats.org/officeDocument/2006/relationships/hyperlink" Target="https://www.michiganschildren.org/2020-2022-lunch-lear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634036" y="2425603"/>
            <a:ext cx="77670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rebuchet MS"/>
              <a:buNone/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br>
              <a:rPr lang="en-US" sz="3600" dirty="0">
                <a:solidFill>
                  <a:srgbClr val="002060"/>
                </a:solidFill>
              </a:rPr>
            </a:br>
            <a:br>
              <a:rPr lang="en-US" sz="3600" dirty="0">
                <a:solidFill>
                  <a:srgbClr val="002060"/>
                </a:solidFill>
              </a:rPr>
            </a:br>
            <a:br>
              <a:rPr lang="en-US" sz="3600" dirty="0">
                <a:solidFill>
                  <a:srgbClr val="002060"/>
                </a:solidFill>
              </a:rPr>
            </a:br>
            <a:br>
              <a:rPr lang="en-US" sz="3600" dirty="0">
                <a:solidFill>
                  <a:srgbClr val="002060"/>
                </a:solidFill>
              </a:rPr>
            </a:b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The FY24 State Budget: Now’s the Time for Children’s Advocates to Raise Your Voices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rgbClr val="0070C0"/>
                </a:solidFill>
              </a:rPr>
              <a:t>Michigan’s Children Lunch &amp; Learn 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rgbClr val="0070C0"/>
                </a:solidFill>
              </a:rPr>
              <a:t>May 24th, 2023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3223" y="320212"/>
            <a:ext cx="2908626" cy="14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6371" y="3908106"/>
            <a:ext cx="2307771" cy="2155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50631" y="-8"/>
            <a:ext cx="86235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sz="3100" dirty="0">
                <a:solidFill>
                  <a:srgbClr val="FF0000"/>
                </a:solidFill>
              </a:rPr>
              <a:t>                         Today’s Agenda</a:t>
            </a:r>
            <a:endParaRPr sz="3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446314" y="544286"/>
            <a:ext cx="11745686" cy="638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ts val="1600"/>
              <a:buNone/>
            </a:pPr>
            <a:r>
              <a:rPr lang="en-US" sz="2400" b="1" dirty="0">
                <a:solidFill>
                  <a:srgbClr val="FF0000"/>
                </a:solidFill>
              </a:rPr>
              <a:t>Welcome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sz="2400" dirty="0"/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b="1" dirty="0">
                <a:solidFill>
                  <a:schemeClr val="dk2"/>
                </a:solidFill>
              </a:rPr>
              <a:t>Stephen Wallace</a:t>
            </a:r>
            <a:r>
              <a:rPr lang="en-US" sz="2000" dirty="0">
                <a:solidFill>
                  <a:schemeClr val="dk2"/>
                </a:solidFill>
              </a:rPr>
              <a:t>, Regional Engagement and Mobilization Associate, </a:t>
            </a:r>
            <a:r>
              <a:rPr lang="en-US" sz="2000" i="1" dirty="0">
                <a:solidFill>
                  <a:schemeClr val="dk2"/>
                </a:solidFill>
              </a:rPr>
              <a:t>Michigan’s Children </a:t>
            </a:r>
            <a:endParaRPr sz="2000" i="1" dirty="0">
              <a:solidFill>
                <a:schemeClr val="dk2"/>
              </a:solidFill>
            </a:endParaRPr>
          </a:p>
          <a:p>
            <a:pPr marL="0" indent="0">
              <a:lnSpc>
                <a:spcPct val="90000"/>
              </a:lnSpc>
              <a:buSzPts val="1920"/>
              <a:buNone/>
            </a:pPr>
            <a:r>
              <a:rPr lang="en-US" sz="2000" b="1" dirty="0">
                <a:solidFill>
                  <a:schemeClr val="dk2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Children Advocates, It’s Time to Raise Your Voices </a:t>
            </a:r>
            <a:endParaRPr sz="2400" dirty="0"/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000" b="1" dirty="0">
                <a:solidFill>
                  <a:schemeClr val="dk2"/>
                </a:solidFill>
              </a:rPr>
              <a:t>Matt Gillard, </a:t>
            </a:r>
            <a:r>
              <a:rPr lang="en-US" sz="2000" dirty="0">
                <a:solidFill>
                  <a:schemeClr val="dk2"/>
                </a:solidFill>
              </a:rPr>
              <a:t>President &amp; CEO, </a:t>
            </a:r>
            <a:r>
              <a:rPr lang="en-US" sz="2000" i="1" dirty="0">
                <a:solidFill>
                  <a:schemeClr val="dk2"/>
                </a:solidFill>
              </a:rPr>
              <a:t>Michigan's Children  </a:t>
            </a:r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000" dirty="0">
                <a:solidFill>
                  <a:schemeClr val="dk2"/>
                </a:solidFill>
              </a:rPr>
              <a:t>	It’s Time to Raise Your Voices</a:t>
            </a:r>
          </a:p>
          <a:p>
            <a:pPr marL="335280" lvl="1" indent="0">
              <a:lnSpc>
                <a:spcPct val="90000"/>
              </a:lnSpc>
              <a:buSzPts val="1920"/>
              <a:buNone/>
            </a:pPr>
            <a:r>
              <a:rPr lang="en-US" sz="2400" b="1" dirty="0">
                <a:solidFill>
                  <a:srgbClr val="FF0000"/>
                </a:solidFill>
              </a:rPr>
              <a:t>Guest Panel</a:t>
            </a:r>
          </a:p>
          <a:p>
            <a:pPr marL="678180" lvl="1" indent="-342900">
              <a:lnSpc>
                <a:spcPct val="90000"/>
              </a:lnSpc>
              <a:buSzPts val="1920"/>
            </a:pPr>
            <a:r>
              <a:rPr lang="en-US" sz="2000" b="1" dirty="0">
                <a:solidFill>
                  <a:schemeClr val="dk2"/>
                </a:solidFill>
              </a:rPr>
              <a:t>Erica Willard, </a:t>
            </a:r>
            <a:r>
              <a:rPr lang="en-US" sz="2000" dirty="0">
                <a:solidFill>
                  <a:schemeClr val="dk2"/>
                </a:solidFill>
              </a:rPr>
              <a:t>Executive Director, Michigan Association for the Education of Young Children</a:t>
            </a:r>
            <a:r>
              <a:rPr lang="en-US" sz="2000" i="1" dirty="0">
                <a:solidFill>
                  <a:schemeClr val="dk2"/>
                </a:solidFill>
              </a:rPr>
              <a:t> </a:t>
            </a:r>
          </a:p>
          <a:p>
            <a:pPr marL="678180" lvl="1" indent="-342900">
              <a:lnSpc>
                <a:spcPct val="90000"/>
              </a:lnSpc>
              <a:buSzPts val="1920"/>
            </a:pPr>
            <a:r>
              <a:rPr lang="en-US" sz="2000" b="1" i="1" dirty="0">
                <a:solidFill>
                  <a:schemeClr val="dk2"/>
                </a:solidFill>
              </a:rPr>
              <a:t>Ty </a:t>
            </a:r>
            <a:r>
              <a:rPr lang="en-US" sz="2000" b="1" i="1" dirty="0" err="1">
                <a:solidFill>
                  <a:schemeClr val="dk2"/>
                </a:solidFill>
              </a:rPr>
              <a:t>Forquer</a:t>
            </a:r>
            <a:r>
              <a:rPr lang="en-US" sz="2000" b="1" i="1" dirty="0">
                <a:solidFill>
                  <a:schemeClr val="dk2"/>
                </a:solidFill>
              </a:rPr>
              <a:t>, </a:t>
            </a:r>
            <a:r>
              <a:rPr lang="en-US" sz="2000" i="1" dirty="0">
                <a:solidFill>
                  <a:schemeClr val="dk2"/>
                </a:solidFill>
              </a:rPr>
              <a:t>Strategic Manager, Michigan College Access Network </a:t>
            </a:r>
            <a:endParaRPr sz="2000" dirty="0">
              <a:solidFill>
                <a:schemeClr val="dk2"/>
              </a:solidFill>
            </a:endParaRPr>
          </a:p>
          <a:p>
            <a:pPr marL="678180" lvl="1" indent="-342900">
              <a:lnSpc>
                <a:spcPct val="90000"/>
              </a:lnSpc>
              <a:buSzPts val="1920"/>
            </a:pPr>
            <a:r>
              <a:rPr lang="en-US" sz="2000" b="1" dirty="0">
                <a:solidFill>
                  <a:schemeClr val="dk2"/>
                </a:solidFill>
              </a:rPr>
              <a:t>Rachel Richards</a:t>
            </a:r>
            <a:r>
              <a:rPr lang="en-US" sz="2000" dirty="0">
                <a:solidFill>
                  <a:schemeClr val="dk2"/>
                </a:solidFill>
              </a:rPr>
              <a:t>, Fiscal Policy Director</a:t>
            </a:r>
            <a:r>
              <a:rPr lang="en-US" sz="2000" i="1" dirty="0">
                <a:solidFill>
                  <a:schemeClr val="dk2"/>
                </a:solidFill>
              </a:rPr>
              <a:t>, Michigan League for Public Policy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Trebuchet MS"/>
                <a:ea typeface="Trebuchet MS"/>
                <a:cs typeface="Trebuchet MS"/>
                <a:sym typeface="Trebuchet MS"/>
              </a:rPr>
              <a:t>				</a:t>
            </a:r>
            <a:endParaRPr sz="24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0652759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endParaRPr sz="2400" b="1">
              <a:solidFill>
                <a:schemeClr val="dk2"/>
              </a:solidFill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086" y="617837"/>
            <a:ext cx="7895086" cy="108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/>
        </p:nvSpPr>
        <p:spPr>
          <a:xfrm>
            <a:off x="-1" y="1704975"/>
            <a:ext cx="12366171" cy="981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8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000" b="1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Find recorded programs you missed,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000" b="1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or want to review again!</a:t>
            </a:r>
            <a:endParaRPr lang="en-US" sz="4000" b="1" i="0" u="none" strike="noStrike" cap="none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8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https://www.michiganschildren.org/2020-2022-lunch-learn/</a:t>
            </a:r>
            <a:endParaRPr sz="2800" b="0" i="0" u="none" strike="noStrike" cap="none" dirty="0">
              <a:solidFill>
                <a:srgbClr val="FF0000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Topics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: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ssue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dvocacy, Budget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dvocacy, Election advocacy</a:t>
            </a:r>
            <a:endParaRPr sz="1400" b="0" i="1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Issues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: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arly Childhood, Home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V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isiting, Kids’ Mental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H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ealth, State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T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ax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P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lans and Budget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P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lanning, the Provider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W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orkforce </a:t>
            </a:r>
            <a:r>
              <a:rPr lang="en-US" sz="2800" i="1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C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risis</a:t>
            </a:r>
            <a:endParaRPr sz="1400" b="0" i="1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A88E-2A69-D5EE-219F-30F4D928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Time to Raise Your Voices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B4DCC-3959-DB55-D5C9-9715A8900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0EDAE6FD-7787-5789-44DF-4AD32D685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802" y="2032000"/>
            <a:ext cx="2235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207a3c354_0_1"/>
          <p:cNvSpPr txBox="1">
            <a:spLocks noGrp="1"/>
          </p:cNvSpPr>
          <p:nvPr>
            <p:ph type="title"/>
          </p:nvPr>
        </p:nvSpPr>
        <p:spPr>
          <a:xfrm>
            <a:off x="638034" y="167700"/>
            <a:ext cx="8596800" cy="9153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     </a:t>
            </a:r>
            <a:r>
              <a:rPr lang="en-US" b="1" u="sng" dirty="0"/>
              <a:t>Our Panel of Pundits </a:t>
            </a:r>
            <a:endParaRPr b="1" u="sng" dirty="0"/>
          </a:p>
        </p:txBody>
      </p:sp>
      <p:sp>
        <p:nvSpPr>
          <p:cNvPr id="204" name="Google Shape;204;g20207a3c354_0_1"/>
          <p:cNvSpPr txBox="1">
            <a:spLocks noGrp="1"/>
          </p:cNvSpPr>
          <p:nvPr>
            <p:ph type="body" idx="1"/>
          </p:nvPr>
        </p:nvSpPr>
        <p:spPr>
          <a:xfrm>
            <a:off x="11113744" y="5284385"/>
            <a:ext cx="424543" cy="5116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2"/>
              </a:solidFill>
            </a:endParaRPr>
          </a:p>
        </p:txBody>
      </p:sp>
      <p:sp>
        <p:nvSpPr>
          <p:cNvPr id="206" name="Google Shape;206;g20207a3c354_0_1"/>
          <p:cNvSpPr txBox="1"/>
          <p:nvPr/>
        </p:nvSpPr>
        <p:spPr>
          <a:xfrm>
            <a:off x="3828535" y="2968403"/>
            <a:ext cx="2002988" cy="119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Ty </a:t>
            </a:r>
            <a:r>
              <a:rPr lang="en-US" sz="1600" b="1" i="0" dirty="0" err="1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Forquer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, Strategic Manager, Michigan College Access Network</a:t>
            </a:r>
            <a:endParaRPr sz="1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A6EE9-69A5-3214-1DA7-5519D64CD55A}"/>
              </a:ext>
            </a:extLst>
          </p:cNvPr>
          <p:cNvSpPr txBox="1"/>
          <p:nvPr/>
        </p:nvSpPr>
        <p:spPr>
          <a:xfrm>
            <a:off x="638033" y="3086101"/>
            <a:ext cx="2300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Erica Willard,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Executive Director, Michigan Association for the Education of Young Children</a:t>
            </a:r>
            <a:endParaRPr lang="en-US" sz="1200" i="1" dirty="0">
              <a:solidFill>
                <a:schemeClr val="dk2"/>
              </a:solidFill>
              <a:latin typeface="Trebuchet MS" panose="020B0603020202020204" pitchFamily="34" charset="0"/>
              <a:cs typeface="Traditional Arabic" panose="020B06040202020202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1B75E-F6BC-786D-C8E9-D60DA0A4A1D8}"/>
              </a:ext>
            </a:extLst>
          </p:cNvPr>
          <p:cNvSpPr txBox="1"/>
          <p:nvPr/>
        </p:nvSpPr>
        <p:spPr>
          <a:xfrm>
            <a:off x="7109717" y="3167263"/>
            <a:ext cx="2125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Rachel Richards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, Fiscal Policy Director, Michigan League for Public Policy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6C74F93-B14E-28EE-96CC-C6A80671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88" y="857948"/>
            <a:ext cx="1495291" cy="2242937"/>
          </a:xfrm>
          <a:prstGeom prst="rect">
            <a:avLst/>
          </a:prstGeom>
        </p:spPr>
      </p:pic>
      <p:pic>
        <p:nvPicPr>
          <p:cNvPr id="7" name="Picture 6" descr="A picture containing human face, clothing, person, smile&#10;&#10;Description automatically generated">
            <a:extLst>
              <a:ext uri="{FF2B5EF4-FFF2-40B4-BE49-F238E27FC236}">
                <a16:creationId xmlns:a16="http://schemas.microsoft.com/office/drawing/2014/main" id="{FE7F0CAE-7B09-3331-98CD-DDEDEB16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717" y="950918"/>
            <a:ext cx="2017485" cy="2017485"/>
          </a:xfrm>
          <a:prstGeom prst="rect">
            <a:avLst/>
          </a:prstGeom>
        </p:spPr>
      </p:pic>
      <p:pic>
        <p:nvPicPr>
          <p:cNvPr id="9" name="Picture 8" descr="A person with a beard and glasses&#10;&#10;Description automatically generated with low confidence">
            <a:extLst>
              <a:ext uri="{FF2B5EF4-FFF2-40B4-BE49-F238E27FC236}">
                <a16:creationId xmlns:a16="http://schemas.microsoft.com/office/drawing/2014/main" id="{851A1E1A-179A-86F9-82C2-86C8C407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535" y="916858"/>
            <a:ext cx="2125118" cy="21251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>
            <a:spLocks noGrp="1"/>
          </p:cNvSpPr>
          <p:nvPr>
            <p:ph type="title"/>
          </p:nvPr>
        </p:nvSpPr>
        <p:spPr>
          <a:xfrm>
            <a:off x="492369" y="123092"/>
            <a:ext cx="9284700" cy="6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br>
              <a:rPr lang="en-US" b="1" i="1" dirty="0"/>
            </a:br>
            <a:r>
              <a:rPr lang="en-US" b="1" i="1" dirty="0"/>
              <a:t>What questions do you have?</a:t>
            </a: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    </a:t>
            </a:r>
            <a:br>
              <a:rPr lang="en-US" b="1" i="1" dirty="0">
                <a:solidFill>
                  <a:srgbClr val="FF0000"/>
                </a:solidFill>
              </a:rPr>
            </a:b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1047963" y="1777429"/>
            <a:ext cx="7836761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type your questions in the chat or raise your hand to be called on.</a:t>
            </a:r>
            <a:endParaRPr sz="2900" b="1" i="1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195208" y="1869896"/>
            <a:ext cx="11578975" cy="48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b="1" i="1" dirty="0">
                <a:solidFill>
                  <a:srgbClr val="FF0000"/>
                </a:solidFill>
              </a:rPr>
              <a:t>  Visit us!    </a:t>
            </a:r>
            <a:br>
              <a:rPr lang="en-US" sz="4000" b="1" i="1" dirty="0">
                <a:solidFill>
                  <a:srgbClr val="0070C0"/>
                </a:solidFill>
              </a:rPr>
            </a:br>
            <a:br>
              <a:rPr lang="en-US" sz="4000" b="1" i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Sign-Up 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for our twice-a-month 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e-bulletin</a:t>
            </a:r>
            <a:endParaRPr sz="32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 our</a:t>
            </a:r>
            <a:r>
              <a:rPr lang="en-US" sz="3200" dirty="0">
                <a:solidFill>
                  <a:srgbClr val="4A66A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monthly Lunch &amp; Learns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on important topics for advocates</a:t>
            </a: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Subscribe to our podcast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to hear directly from decision-makers and powerful grassroots voices</a:t>
            </a: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Email us </a:t>
            </a:r>
            <a:r>
              <a:rPr lang="en-US" sz="3200" dirty="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with any specific questions you have.</a:t>
            </a:r>
            <a:endParaRPr sz="3200" dirty="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endParaRPr b="1" i="1" dirty="0">
              <a:solidFill>
                <a:srgbClr val="FF0000"/>
              </a:solidFill>
            </a:endParaRPr>
          </a:p>
        </p:txBody>
      </p:sp>
      <p:pic>
        <p:nvPicPr>
          <p:cNvPr id="262" name="Google Shape;2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7883" y="133350"/>
            <a:ext cx="5382525" cy="202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75353" y="1695236"/>
            <a:ext cx="9616612" cy="502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b="1" i="1" dirty="0">
                <a:solidFill>
                  <a:srgbClr val="FF0000"/>
                </a:solidFill>
              </a:rPr>
              <a:t>   </a:t>
            </a: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Thank you for being here today!</a:t>
            </a:r>
            <a:br>
              <a:rPr lang="en-US" sz="2800" i="1" dirty="0">
                <a:solidFill>
                  <a:schemeClr val="tx1"/>
                </a:solidFill>
              </a:rPr>
            </a:b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Remember to visit our website for recordings 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of these &amp; other programs. Find them under 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the Resource tab.</a:t>
            </a:r>
            <a:br>
              <a:rPr lang="en-US" sz="2800" i="1" dirty="0">
                <a:solidFill>
                  <a:schemeClr val="tx1"/>
                </a:solidFill>
              </a:rPr>
            </a:b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www.michiganschildren.org</a:t>
            </a:r>
            <a:endParaRPr sz="2800" i="1" dirty="0">
              <a:solidFill>
                <a:srgbClr val="FF0000"/>
              </a:solidFill>
            </a:endParaRPr>
          </a:p>
        </p:txBody>
      </p:sp>
      <p:pic>
        <p:nvPicPr>
          <p:cNvPr id="262" name="Google Shape;2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938" y="133350"/>
            <a:ext cx="5382525" cy="202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6507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449</Words>
  <Application>Microsoft Office PowerPoint</Application>
  <PresentationFormat>Widescreen</PresentationFormat>
  <Paragraphs>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Trebuchet MS</vt:lpstr>
      <vt:lpstr>Facet</vt:lpstr>
      <vt:lpstr>        The FY24 State Budget: Now’s the Time for Children’s Advocates to Raise Your Voices </vt:lpstr>
      <vt:lpstr>                         Today’s Agenda  </vt:lpstr>
      <vt:lpstr>PowerPoint Presentation</vt:lpstr>
      <vt:lpstr>It’s Time to Raise Your Voices</vt:lpstr>
      <vt:lpstr>                 Our Panel of Pundits </vt:lpstr>
      <vt:lpstr> What questions do you have?          </vt:lpstr>
      <vt:lpstr>  Visit us!      Sign-Up for our twice-a-month e-bulletin  Join our monthly Lunch &amp; Learns on important topics for advocates  Subscribe to our podcast to hear directly from decision-makers and powerful grassroots voices  Email us with any specific questions you have.   </vt:lpstr>
      <vt:lpstr>     Thank you for being here today!  Remember to visit our website for recordings  of these &amp; other programs. Find them under  the Resource tab.  www.michiganschildren.org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Capital Days: Coming to Lansing, and Bringing Your Ask</dc:title>
  <dc:creator>Teri Banas</dc:creator>
  <cp:lastModifiedBy>Kali Montgomery</cp:lastModifiedBy>
  <cp:revision>12</cp:revision>
  <dcterms:created xsi:type="dcterms:W3CDTF">2022-09-20T23:18:01Z</dcterms:created>
  <dcterms:modified xsi:type="dcterms:W3CDTF">2023-05-25T14:40:11Z</dcterms:modified>
</cp:coreProperties>
</file>