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l9wUEJrUXzmlUV7oscnPkFhtv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21b43e6a5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21b43e6a55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221b43e6a55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21b43e6a5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21b43e6a55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221b43e6a55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21b43e6a5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21b43e6a55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221b43e6a55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21b43e6a5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21b43e6a55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221b43e6a55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21b43e6a5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21b43e6a55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221b43e6a55_0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" name="Google Shape;25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7349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Teri offers Upcoming programmatic news.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Last L&amp;L of the year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Please revisit our L&amp;L programs and Podcasts to learn more about . 30 guests over the p[ast year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 </a:t>
            </a:r>
            <a:endParaRPr/>
          </a:p>
        </p:txBody>
      </p:sp>
      <p:sp>
        <p:nvSpPr>
          <p:cNvPr id="154" name="Google Shape;15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Please look for emails/updates … check your junk file box. Registration closing tomorrow. 240 registered. Expecting a great celebration of the good work people are doing in their communities across the state on behalf of children, youth and families.</a:t>
            </a:r>
            <a:endParaRPr dirty="0"/>
          </a:p>
        </p:txBody>
      </p:sp>
      <p:sp>
        <p:nvSpPr>
          <p:cNvPr id="161" name="Google Shape;16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Re-vist a slew of programs from the year. Don’t forget to catch our podcast too.  Sign up for our bulletin on the website .  Always looking for presenters/panelists and topics. Send us yours.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Podca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https://www.michiganschildren.org/michigan-children-e-bulletin/st – under the resource tab https://www.michiganschildren.org/speaking-for-kids-the-podcast/</a:t>
            </a:r>
            <a:endParaRPr/>
          </a:p>
        </p:txBody>
      </p:sp>
      <p:sp>
        <p:nvSpPr>
          <p:cNvPr id="168" name="Google Shape;16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0207a3c35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0207a3c354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have lots of resources to share. We can talk more </a:t>
            </a:r>
            <a:r>
              <a:rPr lang="en-US" dirty="0" err="1"/>
              <a:t>indepth</a:t>
            </a:r>
            <a:r>
              <a:rPr lang="en-US" dirty="0"/>
              <a:t> about this. Relationships need tending all year round. Cap Days are just the beginning. Think of it as a way to touch base with those who care about your community like you do. If you just see someone when you want something, well, that’s not how to do advocacy.</a:t>
            </a:r>
            <a:endParaRPr dirty="0"/>
          </a:p>
        </p:txBody>
      </p:sp>
      <p:sp>
        <p:nvSpPr>
          <p:cNvPr id="176" name="Google Shape;176;g20207a3c354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0207a3c35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0207a3c354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have lots of resources to share. We can talk more </a:t>
            </a:r>
            <a:r>
              <a:rPr lang="en-US" dirty="0" err="1"/>
              <a:t>indepth</a:t>
            </a:r>
            <a:r>
              <a:rPr lang="en-US" dirty="0"/>
              <a:t> about this. Relationships need tending all year round. Cap Days are just the beginning. Think of it as a way to touch base with those who care about your community like you do. If you just see someone when you want something, well, that’s not how to do advocacy.</a:t>
            </a:r>
            <a:endParaRPr dirty="0"/>
          </a:p>
        </p:txBody>
      </p:sp>
      <p:sp>
        <p:nvSpPr>
          <p:cNvPr id="176" name="Google Shape;176;g20207a3c354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4613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0207a3c35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0207a3c354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20207a3c354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21b43e6a5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21b43e6a55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221b43e6a55_0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0207a3c35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0207a3c354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20207a3c354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1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1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15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019"/>
              </a:schemeClr>
            </a:solidFill>
            <a:ln>
              <a:noFill/>
            </a:ln>
          </p:spPr>
        </p:sp>
        <p:sp>
          <p:nvSpPr>
            <p:cNvPr id="31" name="Google Shape;31;p1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1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09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5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019"/>
              </a:srgbClr>
            </a:solidFill>
            <a:ln>
              <a:noFill/>
            </a:ln>
          </p:spPr>
        </p:sp>
        <p:sp>
          <p:nvSpPr>
            <p:cNvPr id="34" name="Google Shape;34;p15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019"/>
              </a:srgbClr>
            </a:solidFill>
            <a:ln>
              <a:noFill/>
            </a:ln>
          </p:spPr>
        </p:sp>
        <p:sp>
          <p:nvSpPr>
            <p:cNvPr id="35" name="Google Shape;35;p15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3921"/>
              </a:schemeClr>
            </a:solidFill>
            <a:ln>
              <a:noFill/>
            </a:ln>
          </p:spPr>
        </p:sp>
        <p:sp>
          <p:nvSpPr>
            <p:cNvPr id="36" name="Google Shape;36;p1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5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392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25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5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27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7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8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28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9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0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23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4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4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4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4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019"/>
              </a:schemeClr>
            </a:solidFill>
            <a:ln>
              <a:noFill/>
            </a:ln>
          </p:spPr>
        </p:sp>
        <p:sp>
          <p:nvSpPr>
            <p:cNvPr id="14" name="Google Shape;14;p14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4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09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4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019"/>
              </a:srgbClr>
            </a:solidFill>
            <a:ln>
              <a:noFill/>
            </a:ln>
          </p:spPr>
        </p:sp>
        <p:sp>
          <p:nvSpPr>
            <p:cNvPr id="17" name="Google Shape;17;p14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019"/>
              </a:srgbClr>
            </a:solidFill>
            <a:ln>
              <a:noFill/>
            </a:ln>
          </p:spPr>
        </p:sp>
        <p:sp>
          <p:nvSpPr>
            <p:cNvPr id="18" name="Google Shape;18;p14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3921"/>
              </a:schemeClr>
            </a:solidFill>
            <a:ln>
              <a:noFill/>
            </a:ln>
          </p:spPr>
        </p:sp>
        <p:sp>
          <p:nvSpPr>
            <p:cNvPr id="19" name="Google Shape;19;p14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4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392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1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higanschildren.org/michigan-children-e-bulletin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www.michiganschildren.org/speaking-for-kids-the-podcast/" TargetMode="External"/><Relationship Id="rId4" Type="http://schemas.openxmlformats.org/officeDocument/2006/relationships/hyperlink" Target="https://www.michiganschildren.org/2020-2022-lunch-learn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>
            <a:spLocks noGrp="1"/>
          </p:cNvSpPr>
          <p:nvPr>
            <p:ph type="ctrTitle"/>
          </p:nvPr>
        </p:nvSpPr>
        <p:spPr>
          <a:xfrm>
            <a:off x="1634042" y="1784580"/>
            <a:ext cx="7767000" cy="16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Trebuchet MS"/>
              <a:buNone/>
            </a:pPr>
            <a:r>
              <a:rPr lang="en-US" sz="3600">
                <a:solidFill>
                  <a:srgbClr val="002060"/>
                </a:solidFill>
              </a:rPr>
              <a:t>These Capital Days: Coming to Lansing, and Bringing Your Ask</a:t>
            </a:r>
            <a:endParaRPr sz="3600">
              <a:solidFill>
                <a:srgbClr val="002060"/>
              </a:solidFill>
            </a:endParaRPr>
          </a:p>
        </p:txBody>
      </p:sp>
      <p:sp>
        <p:nvSpPr>
          <p:cNvPr id="148" name="Google Shape;148;p1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000">
                <a:solidFill>
                  <a:srgbClr val="0070C0"/>
                </a:solidFill>
              </a:rPr>
              <a:t>Michigan’s Children Lunch &amp; Learn </a:t>
            </a:r>
            <a:endParaRPr/>
          </a:p>
          <a:p>
            <a:pPr marL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2000">
                <a:solidFill>
                  <a:srgbClr val="0070C0"/>
                </a:solidFill>
              </a:rPr>
              <a:t>March 22nd, 2023</a:t>
            </a:r>
            <a:endParaRPr sz="2000">
              <a:solidFill>
                <a:srgbClr val="0070C0"/>
              </a:solidFill>
            </a:endParaRPr>
          </a:p>
        </p:txBody>
      </p:sp>
      <p:pic>
        <p:nvPicPr>
          <p:cNvPr id="149" name="Google Shape;14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3223" y="320212"/>
            <a:ext cx="2908626" cy="1403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36371" y="3908106"/>
            <a:ext cx="2307771" cy="2155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21b43e6a55_0_1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1) Question</a:t>
            </a:r>
            <a:endParaRPr b="1" dirty="0"/>
          </a:p>
        </p:txBody>
      </p:sp>
      <p:sp>
        <p:nvSpPr>
          <p:cNvPr id="220" name="Google Shape;220;g221b43e6a55_0_13"/>
          <p:cNvSpPr txBox="1">
            <a:spLocks noGrp="1"/>
          </p:cNvSpPr>
          <p:nvPr>
            <p:ph type="body" idx="1"/>
          </p:nvPr>
        </p:nvSpPr>
        <p:spPr>
          <a:xfrm>
            <a:off x="805626" y="1552876"/>
            <a:ext cx="9396611" cy="411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222222"/>
                </a:solidFill>
                <a:highlight>
                  <a:srgbClr val="FFFFFF"/>
                </a:highlight>
              </a:rPr>
              <a:t>Capital Days are about getting your people, messages and "asks" before decision-makers. </a:t>
            </a:r>
            <a:endParaRPr sz="2800" b="1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800" b="1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222222"/>
                </a:solidFill>
                <a:highlight>
                  <a:srgbClr val="FFFFFF"/>
                </a:highlight>
              </a:rPr>
              <a:t>Tell us about a time - or your experiences over time - when these events have made a real difference in your budget advocacy.</a:t>
            </a:r>
            <a:endParaRPr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21b43e6a55_0_2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2) Question</a:t>
            </a:r>
            <a:endParaRPr b="1" dirty="0"/>
          </a:p>
        </p:txBody>
      </p:sp>
      <p:sp>
        <p:nvSpPr>
          <p:cNvPr id="227" name="Google Shape;227;g221b43e6a55_0_20"/>
          <p:cNvSpPr txBox="1">
            <a:spLocks noGrp="1"/>
          </p:cNvSpPr>
          <p:nvPr>
            <p:ph type="body" idx="1"/>
          </p:nvPr>
        </p:nvSpPr>
        <p:spPr>
          <a:xfrm>
            <a:off x="677334" y="1684962"/>
            <a:ext cx="8596800" cy="43564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222222"/>
                </a:solidFill>
                <a:highlight>
                  <a:srgbClr val="FFFFFF"/>
                </a:highlight>
              </a:rPr>
              <a:t>What are 2-3 suggestions or tips for organizing a winning Capital Day?  </a:t>
            </a: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lang="en-US" sz="2800" b="1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b="1" i="1" dirty="0">
                <a:solidFill>
                  <a:srgbClr val="222222"/>
                </a:solidFill>
                <a:highlight>
                  <a:srgbClr val="FFFFFF"/>
                </a:highlight>
              </a:rPr>
              <a:t>What's in the secret sauce?</a:t>
            </a:r>
            <a:endParaRPr sz="2800" b="1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21b43e6a55_0_2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</a:t>
            </a:r>
            <a:r>
              <a:rPr lang="en-US" b="1" dirty="0"/>
              <a:t>) Question</a:t>
            </a:r>
            <a:endParaRPr b="1" dirty="0"/>
          </a:p>
        </p:txBody>
      </p:sp>
      <p:sp>
        <p:nvSpPr>
          <p:cNvPr id="234" name="Google Shape;234;g221b43e6a55_0_27"/>
          <p:cNvSpPr txBox="1">
            <a:spLocks noGrp="1"/>
          </p:cNvSpPr>
          <p:nvPr>
            <p:ph type="body" idx="1"/>
          </p:nvPr>
        </p:nvSpPr>
        <p:spPr>
          <a:xfrm>
            <a:off x="893091" y="1705510"/>
            <a:ext cx="8596800" cy="42228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>
                <a:solidFill>
                  <a:srgbClr val="222222"/>
                </a:solidFill>
                <a:highlight>
                  <a:srgbClr val="FFFFFF"/>
                </a:highlight>
              </a:rPr>
              <a:t>Every event offers new learnings to build from. </a:t>
            </a: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800" b="1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>
                <a:solidFill>
                  <a:srgbClr val="222222"/>
                </a:solidFill>
                <a:highlight>
                  <a:srgbClr val="FFFFFF"/>
                </a:highlight>
              </a:rPr>
              <a:t>Please share some pitfalls to avoid when organizing a Capital Day event?</a:t>
            </a:r>
            <a:endParaRPr sz="2800" b="1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21b43e6a55_0_3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4) Question</a:t>
            </a:r>
            <a:endParaRPr b="1" dirty="0"/>
          </a:p>
        </p:txBody>
      </p:sp>
      <p:sp>
        <p:nvSpPr>
          <p:cNvPr id="241" name="Google Shape;241;g221b43e6a55_0_35"/>
          <p:cNvSpPr txBox="1">
            <a:spLocks noGrp="1"/>
          </p:cNvSpPr>
          <p:nvPr>
            <p:ph type="body" idx="1"/>
          </p:nvPr>
        </p:nvSpPr>
        <p:spPr>
          <a:xfrm>
            <a:off x="565079" y="1715784"/>
            <a:ext cx="8709055" cy="432560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222222"/>
                </a:solidFill>
                <a:highlight>
                  <a:srgbClr val="FFFFFF"/>
                </a:highlight>
              </a:rPr>
              <a:t>What's the biggest lift - hardest, most time-consuming aspect of planning a Capital Day?</a:t>
            </a:r>
            <a:endParaRPr sz="28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21b43e6a55_0_4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5) Question</a:t>
            </a:r>
            <a:endParaRPr b="1" dirty="0"/>
          </a:p>
        </p:txBody>
      </p:sp>
      <p:sp>
        <p:nvSpPr>
          <p:cNvPr id="248" name="Google Shape;248;g221b43e6a55_0_42"/>
          <p:cNvSpPr txBox="1">
            <a:spLocks noGrp="1"/>
          </p:cNvSpPr>
          <p:nvPr>
            <p:ph type="body" idx="1"/>
          </p:nvPr>
        </p:nvSpPr>
        <p:spPr>
          <a:xfrm>
            <a:off x="677334" y="1726058"/>
            <a:ext cx="8596800" cy="43153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222222"/>
                </a:solidFill>
                <a:highlight>
                  <a:srgbClr val="FFFFFF"/>
                </a:highlight>
              </a:rPr>
              <a:t>How have Capital Days directly impacted your organization's work?</a:t>
            </a:r>
            <a:endParaRPr sz="28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"/>
          <p:cNvSpPr txBox="1">
            <a:spLocks noGrp="1"/>
          </p:cNvSpPr>
          <p:nvPr>
            <p:ph type="title"/>
          </p:nvPr>
        </p:nvSpPr>
        <p:spPr>
          <a:xfrm>
            <a:off x="492369" y="123092"/>
            <a:ext cx="9284700" cy="65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rebuchet MS"/>
              <a:buNone/>
            </a:pPr>
            <a:br>
              <a:rPr lang="en-US" b="1" i="1" dirty="0"/>
            </a:br>
            <a:r>
              <a:rPr lang="en-US" b="1" i="1" dirty="0"/>
              <a:t>What questions do you have?</a:t>
            </a:r>
            <a:br>
              <a:rPr lang="en-US" b="1" i="1" dirty="0">
                <a:solidFill>
                  <a:srgbClr val="FF0000"/>
                </a:solidFill>
              </a:rPr>
            </a:br>
            <a:br>
              <a:rPr lang="en-US" b="1" i="1" dirty="0">
                <a:solidFill>
                  <a:srgbClr val="FF0000"/>
                </a:solidFill>
              </a:rPr>
            </a:br>
            <a:br>
              <a:rPr lang="en-US" b="1" i="1" dirty="0">
                <a:solidFill>
                  <a:srgbClr val="FF0000"/>
                </a:solidFill>
              </a:rPr>
            </a:br>
            <a:br>
              <a:rPr lang="en-US" b="1" i="1" dirty="0">
                <a:solidFill>
                  <a:srgbClr val="FF0000"/>
                </a:solidFill>
              </a:rPr>
            </a:br>
            <a:br>
              <a:rPr lang="en-US" b="1" i="1" dirty="0">
                <a:solidFill>
                  <a:srgbClr val="FF0000"/>
                </a:solidFill>
              </a:rPr>
            </a:br>
            <a:r>
              <a:rPr lang="en-US" b="1" i="1" dirty="0">
                <a:solidFill>
                  <a:srgbClr val="FF0000"/>
                </a:solidFill>
              </a:rPr>
              <a:t>    </a:t>
            </a:r>
            <a:br>
              <a:rPr lang="en-US" b="1" i="1" dirty="0">
                <a:solidFill>
                  <a:srgbClr val="FF0000"/>
                </a:solidFill>
              </a:rPr>
            </a:br>
            <a:endParaRPr b="1" i="1" dirty="0">
              <a:solidFill>
                <a:srgbClr val="FF0000"/>
              </a:solidFill>
            </a:endParaRPr>
          </a:p>
        </p:txBody>
      </p:sp>
      <p:sp>
        <p:nvSpPr>
          <p:cNvPr id="255" name="Google Shape;255;p12"/>
          <p:cNvSpPr txBox="1"/>
          <p:nvPr/>
        </p:nvSpPr>
        <p:spPr>
          <a:xfrm>
            <a:off x="1047963" y="1777429"/>
            <a:ext cx="7836761" cy="15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2900" b="1" i="1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Please type your questions in the chat or raise your hand to be called on.</a:t>
            </a:r>
            <a:endParaRPr sz="2900" b="1" i="1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"/>
          <p:cNvSpPr txBox="1">
            <a:spLocks noGrp="1"/>
          </p:cNvSpPr>
          <p:nvPr>
            <p:ph type="title"/>
          </p:nvPr>
        </p:nvSpPr>
        <p:spPr>
          <a:xfrm>
            <a:off x="195208" y="1869896"/>
            <a:ext cx="11578975" cy="485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rebuchet MS"/>
              <a:buNone/>
            </a:pPr>
            <a:r>
              <a:rPr lang="en-US" b="1" i="1" dirty="0">
                <a:solidFill>
                  <a:srgbClr val="FF0000"/>
                </a:solidFill>
              </a:rPr>
              <a:t>  Visit us!    </a:t>
            </a:r>
            <a:br>
              <a:rPr lang="en-US" sz="4000" b="1" i="1" dirty="0">
                <a:solidFill>
                  <a:srgbClr val="0070C0"/>
                </a:solidFill>
              </a:rPr>
            </a:br>
            <a:br>
              <a:rPr lang="en-US" sz="4000" b="1" i="1" dirty="0">
                <a:solidFill>
                  <a:srgbClr val="0070C0"/>
                </a:solidFill>
              </a:rPr>
            </a:br>
            <a:r>
              <a:rPr lang="en-US" sz="3200" b="1" dirty="0">
                <a:solidFill>
                  <a:srgbClr val="4A66AC"/>
                </a:solidFill>
                <a:latin typeface="Calibri"/>
                <a:ea typeface="Calibri"/>
                <a:cs typeface="Calibri"/>
                <a:sym typeface="Calibri"/>
              </a:rPr>
              <a:t>Sign-Up </a:t>
            </a:r>
            <a:r>
              <a:rPr lang="en-US" sz="3200" dirty="0">
                <a:solidFill>
                  <a:srgbClr val="4A66AC"/>
                </a:solidFill>
                <a:latin typeface="Calibri"/>
                <a:ea typeface="Calibri"/>
                <a:cs typeface="Calibri"/>
                <a:sym typeface="Calibri"/>
              </a:rPr>
              <a:t>for our twice-a-month </a:t>
            </a:r>
            <a:r>
              <a:rPr lang="en-US" sz="32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e-bulletin</a:t>
            </a:r>
            <a:endParaRPr sz="3200" b="1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endParaRPr sz="3200" dirty="0">
              <a:solidFill>
                <a:srgbClr val="4A66A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US" sz="3200" b="1" dirty="0">
                <a:solidFill>
                  <a:srgbClr val="4A66AC"/>
                </a:solidFill>
                <a:latin typeface="Calibri"/>
                <a:ea typeface="Calibri"/>
                <a:cs typeface="Calibri"/>
                <a:sym typeface="Calibri"/>
              </a:rPr>
              <a:t>Join</a:t>
            </a:r>
            <a:r>
              <a:rPr lang="en-US" sz="3200" dirty="0">
                <a:solidFill>
                  <a:srgbClr val="4A66AC"/>
                </a:solidFill>
                <a:latin typeface="Calibri"/>
                <a:ea typeface="Calibri"/>
                <a:cs typeface="Calibri"/>
                <a:sym typeface="Calibri"/>
              </a:rPr>
              <a:t> our</a:t>
            </a:r>
            <a:r>
              <a:rPr lang="en-US" sz="3200" dirty="0">
                <a:solidFill>
                  <a:srgbClr val="4A66AC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2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monthly Lunch &amp; Learns</a:t>
            </a:r>
            <a:r>
              <a:rPr lang="en-US" sz="32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>
                <a:solidFill>
                  <a:srgbClr val="4A66AC"/>
                </a:solidFill>
                <a:latin typeface="Calibri"/>
                <a:ea typeface="Calibri"/>
                <a:cs typeface="Calibri"/>
                <a:sym typeface="Calibri"/>
              </a:rPr>
              <a:t>on important topics for advocates</a:t>
            </a:r>
            <a:endParaRPr sz="3200" dirty="0">
              <a:solidFill>
                <a:srgbClr val="4A66A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endParaRPr sz="3200" dirty="0">
              <a:solidFill>
                <a:srgbClr val="4A66A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US" sz="32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Subscribe to our podcast</a:t>
            </a:r>
            <a:r>
              <a:rPr lang="en-US" sz="32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>
                <a:solidFill>
                  <a:srgbClr val="4A66AC"/>
                </a:solidFill>
                <a:latin typeface="Calibri"/>
                <a:ea typeface="Calibri"/>
                <a:cs typeface="Calibri"/>
                <a:sym typeface="Calibri"/>
              </a:rPr>
              <a:t>to hear directly from decision-makers and powerful grassroots voices</a:t>
            </a:r>
            <a:endParaRPr sz="3200" dirty="0">
              <a:solidFill>
                <a:srgbClr val="4A66A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endParaRPr sz="3200" dirty="0">
              <a:solidFill>
                <a:srgbClr val="4A66A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US" sz="3200" b="1" dirty="0">
                <a:solidFill>
                  <a:srgbClr val="4A66AC"/>
                </a:solidFill>
                <a:latin typeface="Calibri"/>
                <a:ea typeface="Calibri"/>
                <a:cs typeface="Calibri"/>
                <a:sym typeface="Calibri"/>
              </a:rPr>
              <a:t>Email us </a:t>
            </a:r>
            <a:r>
              <a:rPr lang="en-US" sz="3200" dirty="0">
                <a:solidFill>
                  <a:srgbClr val="4A66AC"/>
                </a:solidFill>
                <a:latin typeface="Calibri"/>
                <a:ea typeface="Calibri"/>
                <a:cs typeface="Calibri"/>
                <a:sym typeface="Calibri"/>
              </a:rPr>
              <a:t>with any specific questions you have.</a:t>
            </a:r>
            <a:endParaRPr sz="3200" dirty="0">
              <a:solidFill>
                <a:srgbClr val="4A66A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rebuchet MS"/>
              <a:buNone/>
            </a:pPr>
            <a:br>
              <a:rPr lang="en-US" b="1" i="1" dirty="0">
                <a:solidFill>
                  <a:srgbClr val="FF0000"/>
                </a:solidFill>
              </a:rPr>
            </a:br>
            <a:br>
              <a:rPr lang="en-US" b="1" i="1" dirty="0">
                <a:solidFill>
                  <a:srgbClr val="FF0000"/>
                </a:solidFill>
              </a:rPr>
            </a:br>
            <a:endParaRPr b="1" i="1" dirty="0">
              <a:solidFill>
                <a:srgbClr val="FF0000"/>
              </a:solidFill>
            </a:endParaRPr>
          </a:p>
        </p:txBody>
      </p:sp>
      <p:pic>
        <p:nvPicPr>
          <p:cNvPr id="262" name="Google Shape;262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47883" y="133350"/>
            <a:ext cx="5382525" cy="2024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"/>
          <p:cNvSpPr txBox="1">
            <a:spLocks noGrp="1"/>
          </p:cNvSpPr>
          <p:nvPr>
            <p:ph type="title"/>
          </p:nvPr>
        </p:nvSpPr>
        <p:spPr>
          <a:xfrm>
            <a:off x="575353" y="1695236"/>
            <a:ext cx="9616612" cy="5029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rebuchet MS"/>
              <a:buNone/>
            </a:pPr>
            <a:r>
              <a:rPr lang="en-US" b="1" i="1" dirty="0">
                <a:solidFill>
                  <a:srgbClr val="FF0000"/>
                </a:solidFill>
              </a:rPr>
              <a:t>   </a:t>
            </a:r>
            <a:br>
              <a:rPr lang="en-US" b="1" i="1" dirty="0">
                <a:solidFill>
                  <a:srgbClr val="FF0000"/>
                </a:solidFill>
              </a:rPr>
            </a:br>
            <a:br>
              <a:rPr lang="en-US" b="1" i="1" dirty="0">
                <a:solidFill>
                  <a:srgbClr val="FF0000"/>
                </a:solidFill>
              </a:rPr>
            </a:br>
            <a:r>
              <a:rPr lang="en-US" sz="2800" i="1" dirty="0">
                <a:solidFill>
                  <a:schemeClr val="tx1"/>
                </a:solidFill>
              </a:rPr>
              <a:t>Thank you for being here today!</a:t>
            </a:r>
            <a:br>
              <a:rPr lang="en-US" sz="2800" i="1" dirty="0">
                <a:solidFill>
                  <a:schemeClr val="tx1"/>
                </a:solidFill>
              </a:rPr>
            </a:br>
            <a:br>
              <a:rPr lang="en-US" sz="2800" i="1" dirty="0">
                <a:solidFill>
                  <a:schemeClr val="tx1"/>
                </a:solidFill>
              </a:rPr>
            </a:br>
            <a:r>
              <a:rPr lang="en-US" sz="2800" i="1" dirty="0">
                <a:solidFill>
                  <a:schemeClr val="tx1"/>
                </a:solidFill>
              </a:rPr>
              <a:t>Remember to visit our website for recordings </a:t>
            </a:r>
            <a:br>
              <a:rPr lang="en-US" sz="2800" i="1" dirty="0">
                <a:solidFill>
                  <a:schemeClr val="tx1"/>
                </a:solidFill>
              </a:rPr>
            </a:br>
            <a:r>
              <a:rPr lang="en-US" sz="2800" i="1" dirty="0">
                <a:solidFill>
                  <a:schemeClr val="tx1"/>
                </a:solidFill>
              </a:rPr>
              <a:t>of these &amp; other programs. Find them under </a:t>
            </a:r>
            <a:br>
              <a:rPr lang="en-US" sz="2800" i="1" dirty="0">
                <a:solidFill>
                  <a:schemeClr val="tx1"/>
                </a:solidFill>
              </a:rPr>
            </a:br>
            <a:r>
              <a:rPr lang="en-US" sz="2800" i="1" dirty="0">
                <a:solidFill>
                  <a:schemeClr val="tx1"/>
                </a:solidFill>
              </a:rPr>
              <a:t>the Resource tab.</a:t>
            </a:r>
            <a:br>
              <a:rPr lang="en-US" sz="2800" i="1" dirty="0">
                <a:solidFill>
                  <a:schemeClr val="tx1"/>
                </a:solidFill>
              </a:rPr>
            </a:br>
            <a:br>
              <a:rPr lang="en-US" sz="2800" i="1" dirty="0">
                <a:solidFill>
                  <a:schemeClr val="tx1"/>
                </a:solidFill>
              </a:rPr>
            </a:br>
            <a:r>
              <a:rPr lang="en-US" sz="2800" i="1" dirty="0">
                <a:solidFill>
                  <a:srgbClr val="FF0000"/>
                </a:solidFill>
              </a:rPr>
              <a:t>www.michiganschildren.org</a:t>
            </a:r>
            <a:endParaRPr sz="2800" i="1" dirty="0">
              <a:solidFill>
                <a:srgbClr val="FF0000"/>
              </a:solidFill>
            </a:endParaRPr>
          </a:p>
        </p:txBody>
      </p:sp>
      <p:pic>
        <p:nvPicPr>
          <p:cNvPr id="262" name="Google Shape;26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0938" y="133350"/>
            <a:ext cx="5382525" cy="20243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1650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"/>
          <p:cNvSpPr txBox="1">
            <a:spLocks noGrp="1"/>
          </p:cNvSpPr>
          <p:nvPr>
            <p:ph type="title"/>
          </p:nvPr>
        </p:nvSpPr>
        <p:spPr>
          <a:xfrm>
            <a:off x="650631" y="-8"/>
            <a:ext cx="8623500" cy="9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rebuchet MS"/>
              <a:buNone/>
            </a:pPr>
            <a:r>
              <a:rPr lang="en-US" sz="3100" dirty="0">
                <a:solidFill>
                  <a:srgbClr val="FF0000"/>
                </a:solidFill>
              </a:rPr>
              <a:t>                         Today’s Agenda</a:t>
            </a:r>
            <a:endParaRPr sz="31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rebuchet MS"/>
              <a:buNone/>
            </a:pP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rebuchet MS"/>
              <a:buNone/>
            </a:pPr>
            <a:endParaRPr dirty="0">
              <a:solidFill>
                <a:srgbClr val="FF0000"/>
              </a:solidFill>
            </a:endParaRPr>
          </a:p>
        </p:txBody>
      </p:sp>
      <p:sp>
        <p:nvSpPr>
          <p:cNvPr id="157" name="Google Shape;157;p2"/>
          <p:cNvSpPr txBox="1">
            <a:spLocks noGrp="1"/>
          </p:cNvSpPr>
          <p:nvPr>
            <p:ph type="body" idx="1"/>
          </p:nvPr>
        </p:nvSpPr>
        <p:spPr>
          <a:xfrm>
            <a:off x="446314" y="544286"/>
            <a:ext cx="11745686" cy="638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SzPts val="1600"/>
              <a:buNone/>
            </a:pPr>
            <a:r>
              <a:rPr lang="en-US" sz="2400" b="1" dirty="0">
                <a:solidFill>
                  <a:srgbClr val="FF0000"/>
                </a:solidFill>
              </a:rPr>
              <a:t>Welcome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sz="2400" dirty="0"/>
          </a:p>
          <a:p>
            <a:pPr marL="335280" lvl="1" indent="0">
              <a:lnSpc>
                <a:spcPct val="90000"/>
              </a:lnSpc>
              <a:buSzPts val="1920"/>
              <a:buNone/>
            </a:pPr>
            <a:r>
              <a:rPr lang="en-US" sz="2000" dirty="0">
                <a:solidFill>
                  <a:schemeClr val="dk2"/>
                </a:solidFill>
              </a:rPr>
              <a:t> </a:t>
            </a:r>
            <a:r>
              <a:rPr lang="en-US" sz="2000" b="1" dirty="0">
                <a:solidFill>
                  <a:schemeClr val="dk2"/>
                </a:solidFill>
              </a:rPr>
              <a:t>Stephen Wallace</a:t>
            </a:r>
            <a:r>
              <a:rPr lang="en-US" sz="2000" dirty="0">
                <a:solidFill>
                  <a:schemeClr val="dk2"/>
                </a:solidFill>
              </a:rPr>
              <a:t>, Regional Engagement and Mobilization Associate, </a:t>
            </a:r>
            <a:r>
              <a:rPr lang="en-US" sz="2000" i="1" dirty="0">
                <a:solidFill>
                  <a:schemeClr val="dk2"/>
                </a:solidFill>
              </a:rPr>
              <a:t>Michigan’s Children </a:t>
            </a:r>
            <a:endParaRPr sz="2000" i="1" dirty="0">
              <a:solidFill>
                <a:schemeClr val="dk2"/>
              </a:solidFill>
            </a:endParaRPr>
          </a:p>
          <a:p>
            <a:pPr marL="0" indent="0">
              <a:lnSpc>
                <a:spcPct val="90000"/>
              </a:lnSpc>
              <a:buSzPts val="1920"/>
              <a:buNone/>
            </a:pPr>
            <a:r>
              <a:rPr lang="en-US" sz="2000" b="1" dirty="0">
                <a:solidFill>
                  <a:schemeClr val="dk2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Coming to Lansing, and Bringing Your Ask </a:t>
            </a:r>
            <a:endParaRPr sz="2400" dirty="0"/>
          </a:p>
          <a:p>
            <a:pPr marL="335280" lvl="1" indent="0">
              <a:lnSpc>
                <a:spcPct val="90000"/>
              </a:lnSpc>
              <a:buSzPts val="1920"/>
              <a:buNone/>
            </a:pPr>
            <a:r>
              <a:rPr lang="en-US" sz="2000" b="1" dirty="0">
                <a:solidFill>
                  <a:schemeClr val="dk2"/>
                </a:solidFill>
              </a:rPr>
              <a:t>Teri Banas, </a:t>
            </a:r>
            <a:r>
              <a:rPr lang="en-US" sz="2000" dirty="0">
                <a:solidFill>
                  <a:schemeClr val="dk2"/>
                </a:solidFill>
              </a:rPr>
              <a:t>Director of Programs, </a:t>
            </a:r>
            <a:r>
              <a:rPr lang="en-US" sz="2000" i="1" dirty="0">
                <a:solidFill>
                  <a:schemeClr val="dk2"/>
                </a:solidFill>
              </a:rPr>
              <a:t>Michigan's Children </a:t>
            </a:r>
          </a:p>
          <a:p>
            <a:pPr marL="335280" lvl="1" indent="0">
              <a:lnSpc>
                <a:spcPct val="90000"/>
              </a:lnSpc>
              <a:buSzPts val="1920"/>
              <a:buNone/>
            </a:pPr>
            <a:r>
              <a:rPr lang="en-US" sz="2000" dirty="0">
                <a:solidFill>
                  <a:schemeClr val="dk2"/>
                </a:solidFill>
              </a:rPr>
              <a:t>	How we can help stage a Capitol Day</a:t>
            </a:r>
          </a:p>
          <a:p>
            <a:pPr marL="335280" lvl="1" indent="0">
              <a:lnSpc>
                <a:spcPct val="90000"/>
              </a:lnSpc>
              <a:buSzPts val="1920"/>
              <a:buNone/>
            </a:pPr>
            <a:r>
              <a:rPr lang="en-US" sz="2000" b="1" dirty="0">
                <a:solidFill>
                  <a:schemeClr val="dk2"/>
                </a:solidFill>
              </a:rPr>
              <a:t>Bobby Dorigo Jones, </a:t>
            </a:r>
            <a:r>
              <a:rPr lang="en-US" sz="2000" dirty="0">
                <a:solidFill>
                  <a:schemeClr val="dk2"/>
                </a:solidFill>
              </a:rPr>
              <a:t>Vice President, </a:t>
            </a:r>
            <a:r>
              <a:rPr lang="en-US" sz="2000" i="1" dirty="0">
                <a:solidFill>
                  <a:schemeClr val="dk2"/>
                </a:solidFill>
              </a:rPr>
              <a:t>Michigan's Children  </a:t>
            </a:r>
          </a:p>
          <a:p>
            <a:pPr marL="335280" lvl="1" indent="0">
              <a:lnSpc>
                <a:spcPct val="90000"/>
              </a:lnSpc>
              <a:buSzPts val="1920"/>
              <a:buNone/>
            </a:pPr>
            <a:r>
              <a:rPr lang="en-US" sz="2000" dirty="0">
                <a:solidFill>
                  <a:schemeClr val="dk2"/>
                </a:solidFill>
              </a:rPr>
              <a:t>	How we can help you plan your budget ask</a:t>
            </a:r>
          </a:p>
          <a:p>
            <a:pPr marL="335280" lvl="1" indent="0">
              <a:lnSpc>
                <a:spcPct val="90000"/>
              </a:lnSpc>
              <a:buSzPts val="1920"/>
              <a:buNone/>
            </a:pPr>
            <a:r>
              <a:rPr lang="en-US" sz="2400" b="1" dirty="0">
                <a:solidFill>
                  <a:srgbClr val="FF0000"/>
                </a:solidFill>
              </a:rPr>
              <a:t>Guest Panel</a:t>
            </a:r>
          </a:p>
          <a:p>
            <a:pPr marL="678180" lvl="1" indent="-342900">
              <a:lnSpc>
                <a:spcPct val="90000"/>
              </a:lnSpc>
              <a:buSzPts val="1920"/>
            </a:pPr>
            <a:r>
              <a:rPr lang="en-US" sz="2000" b="1" dirty="0">
                <a:solidFill>
                  <a:schemeClr val="dk2"/>
                </a:solidFill>
              </a:rPr>
              <a:t>Karyn Goven, </a:t>
            </a:r>
            <a:r>
              <a:rPr lang="en-US" sz="2000" dirty="0">
                <a:solidFill>
                  <a:schemeClr val="dk2"/>
                </a:solidFill>
              </a:rPr>
              <a:t>Vice President, Michigan Adult</a:t>
            </a:r>
            <a:r>
              <a:rPr lang="en-US" sz="2000" i="1" dirty="0">
                <a:solidFill>
                  <a:schemeClr val="dk2"/>
                </a:solidFill>
              </a:rPr>
              <a:t>, Community and Alternative Education Association</a:t>
            </a:r>
            <a:endParaRPr sz="2000" i="1" dirty="0">
              <a:solidFill>
                <a:schemeClr val="dk2"/>
              </a:solidFill>
            </a:endParaRPr>
          </a:p>
          <a:p>
            <a:pPr marL="678180" lvl="1" indent="-342900">
              <a:lnSpc>
                <a:spcPct val="90000"/>
              </a:lnSpc>
              <a:buSzPts val="1920"/>
            </a:pPr>
            <a:r>
              <a:rPr lang="en-US" sz="2000" b="1" dirty="0">
                <a:solidFill>
                  <a:schemeClr val="dk2"/>
                </a:solidFill>
              </a:rPr>
              <a:t>Alicia Guevara Warren</a:t>
            </a:r>
            <a:r>
              <a:rPr lang="en-US" sz="2000" b="1" i="1" dirty="0">
                <a:solidFill>
                  <a:schemeClr val="dk2"/>
                </a:solidFill>
              </a:rPr>
              <a:t>, </a:t>
            </a:r>
            <a:r>
              <a:rPr lang="en-US" sz="2000" i="1" dirty="0">
                <a:solidFill>
                  <a:schemeClr val="dk2"/>
                </a:solidFill>
              </a:rPr>
              <a:t>Senior Director of Policy and Advocacy, Early Childhood Investment Corporation</a:t>
            </a:r>
            <a:endParaRPr sz="2000" dirty="0">
              <a:solidFill>
                <a:schemeClr val="dk2"/>
              </a:solidFill>
            </a:endParaRPr>
          </a:p>
          <a:p>
            <a:pPr marL="678180" lvl="1" indent="-342900">
              <a:lnSpc>
                <a:spcPct val="90000"/>
              </a:lnSpc>
              <a:buSzPts val="1920"/>
            </a:pPr>
            <a:r>
              <a:rPr lang="en-US" sz="2000" b="1" dirty="0">
                <a:solidFill>
                  <a:schemeClr val="dk2"/>
                </a:solidFill>
              </a:rPr>
              <a:t>Ben Moe</a:t>
            </a:r>
            <a:r>
              <a:rPr lang="en-US" sz="2000" dirty="0">
                <a:solidFill>
                  <a:schemeClr val="dk2"/>
                </a:solidFill>
              </a:rPr>
              <a:t>, Board President</a:t>
            </a:r>
            <a:r>
              <a:rPr lang="en-US" sz="2000" i="1" dirty="0">
                <a:solidFill>
                  <a:schemeClr val="dk2"/>
                </a:solidFill>
              </a:rPr>
              <a:t>, Michigan Network for Youth and Families</a:t>
            </a:r>
          </a:p>
          <a:p>
            <a:pPr marL="678180" lvl="1" indent="-342900">
              <a:lnSpc>
                <a:spcPct val="90000"/>
              </a:lnSpc>
              <a:buSzPts val="1920"/>
            </a:pPr>
            <a:r>
              <a:rPr lang="en-US" sz="2000" b="1" dirty="0">
                <a:latin typeface="Trebuchet MS"/>
                <a:ea typeface="Trebuchet MS"/>
                <a:cs typeface="Trebuchet MS"/>
                <a:sym typeface="Trebuchet MS"/>
              </a:rPr>
              <a:t>Brooke Van Prooyen</a:t>
            </a:r>
            <a:r>
              <a:rPr lang="en-US" sz="2000" b="1" i="1" dirty="0"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000" dirty="0">
                <a:latin typeface="Trebuchet MS"/>
                <a:ea typeface="Trebuchet MS"/>
                <a:cs typeface="Trebuchet MS"/>
                <a:sym typeface="Trebuchet MS"/>
              </a:rPr>
              <a:t>Community Engagement &amp; Support Manager</a:t>
            </a:r>
            <a:r>
              <a:rPr lang="en-US" sz="2000" i="1" dirty="0">
                <a:latin typeface="Trebuchet MS"/>
                <a:ea typeface="Trebuchet MS"/>
                <a:cs typeface="Trebuchet MS"/>
                <a:sym typeface="Trebuchet MS"/>
              </a:rPr>
              <a:t>, Adoptive Family Support</a:t>
            </a:r>
          </a:p>
          <a:p>
            <a:pPr marL="678180" lvl="1" indent="-342900">
              <a:lnSpc>
                <a:spcPct val="90000"/>
              </a:lnSpc>
              <a:buSzPts val="1920"/>
            </a:pPr>
            <a:r>
              <a:rPr lang="en-US" sz="2000" b="1" dirty="0"/>
              <a:t>Kadi Prout</a:t>
            </a:r>
            <a:r>
              <a:rPr lang="en-US" sz="2000" i="1" dirty="0"/>
              <a:t>, </a:t>
            </a:r>
            <a:r>
              <a:rPr lang="en-US" sz="2000" dirty="0">
                <a:solidFill>
                  <a:srgbClr val="222222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Associate Executive Director, </a:t>
            </a:r>
            <a:r>
              <a:rPr lang="en-US" sz="2000" i="1" dirty="0">
                <a:solidFill>
                  <a:srgbClr val="222222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Michigan Federation for Children &amp; Families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i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latin typeface="Trebuchet MS"/>
                <a:ea typeface="Trebuchet MS"/>
                <a:cs typeface="Trebuchet MS"/>
                <a:sym typeface="Trebuchet MS"/>
              </a:rPr>
              <a:t>				</a:t>
            </a:r>
            <a:endParaRPr sz="2400" b="1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"/>
          <p:cNvSpPr txBox="1">
            <a:spLocks noGrp="1"/>
          </p:cNvSpPr>
          <p:nvPr>
            <p:ph type="body" idx="1"/>
          </p:nvPr>
        </p:nvSpPr>
        <p:spPr>
          <a:xfrm>
            <a:off x="685800" y="511628"/>
            <a:ext cx="9966959" cy="6346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 sz="2000" b="1" dirty="0">
                <a:solidFill>
                  <a:srgbClr val="FF0000"/>
                </a:solidFill>
              </a:rPr>
              <a:t> </a:t>
            </a:r>
            <a:endParaRPr sz="2400" b="1" dirty="0">
              <a:solidFill>
                <a:schemeClr val="dk2"/>
              </a:solidFill>
            </a:endParaRPr>
          </a:p>
        </p:txBody>
      </p:sp>
      <p:pic>
        <p:nvPicPr>
          <p:cNvPr id="164" name="Google Shape;16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8399" y="511628"/>
            <a:ext cx="5886659" cy="5307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0652759" cy="685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 sz="2000" b="1">
                <a:solidFill>
                  <a:srgbClr val="FF0000"/>
                </a:solidFill>
              </a:rPr>
              <a:t> </a:t>
            </a:r>
            <a:endParaRPr sz="2400" b="1">
              <a:solidFill>
                <a:schemeClr val="dk2"/>
              </a:solidFill>
            </a:endParaRPr>
          </a:p>
        </p:txBody>
      </p:sp>
      <p:pic>
        <p:nvPicPr>
          <p:cNvPr id="171" name="Google Shape;17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4086" y="617837"/>
            <a:ext cx="7895086" cy="1087137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4"/>
          <p:cNvSpPr txBox="1"/>
          <p:nvPr/>
        </p:nvSpPr>
        <p:spPr>
          <a:xfrm>
            <a:off x="-1" y="1704975"/>
            <a:ext cx="12366171" cy="981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en-US" sz="2800" b="0" i="0" u="none" strike="noStrike" cap="none" dirty="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4000" b="1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Find recorded programs you missed,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4000" b="1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or want to review again!</a:t>
            </a:r>
            <a:endParaRPr lang="en-US" sz="4000" b="1" i="0" u="none" strike="noStrike" cap="none" dirty="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en-US" sz="2800" dirty="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https://www.michiganschildren.org/2020-2022-lunch-learn/</a:t>
            </a:r>
            <a:endParaRPr sz="2800" b="0" i="0" u="none" strike="noStrike" cap="none" dirty="0">
              <a:solidFill>
                <a:srgbClr val="FF0000"/>
              </a:solidFill>
              <a:latin typeface="Trebuchet MS" panose="020B0603020202020204" pitchFamily="34" charset="0"/>
              <a:ea typeface="Trebuchet MS"/>
              <a:cs typeface="Trebuchet MS"/>
              <a:sym typeface="Trebuchet MS"/>
            </a:endParaRPr>
          </a:p>
          <a:p>
            <a:pPr marL="571500" marR="0" lvl="0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rebuchet MS" panose="020B0603020202020204" pitchFamily="34" charset="0"/>
              <a:ea typeface="Trebuchet MS"/>
              <a:cs typeface="Trebuchet MS"/>
              <a:sym typeface="Trebuchet MS"/>
            </a:endParaRP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2800" b="1" i="1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Topics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: </a:t>
            </a:r>
            <a:r>
              <a:rPr lang="en-US" sz="2800" i="1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I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ssue </a:t>
            </a:r>
            <a:r>
              <a:rPr lang="en-US" sz="2800" i="1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A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dvocacy, Budget </a:t>
            </a:r>
            <a:r>
              <a:rPr lang="en-US" sz="2800" i="1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A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dvocacy, Election advocacy</a:t>
            </a:r>
            <a:endParaRPr sz="1400" b="0" i="1" u="none" strike="noStrike" cap="none" dirty="0">
              <a:solidFill>
                <a:srgbClr val="000000"/>
              </a:solidFill>
              <a:latin typeface="Trebuchet MS" panose="020B0603020202020204" pitchFamily="34" charset="0"/>
              <a:sym typeface="Arial"/>
            </a:endParaRPr>
          </a:p>
          <a:p>
            <a:pPr marL="571500" marR="0" lvl="0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rebuchet MS" panose="020B0603020202020204" pitchFamily="34" charset="0"/>
              <a:ea typeface="Trebuchet MS"/>
              <a:cs typeface="Trebuchet MS"/>
              <a:sym typeface="Trebuchet MS"/>
            </a:endParaRP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2800" b="1" i="1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Issues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: </a:t>
            </a:r>
            <a:r>
              <a:rPr lang="en-US" sz="2800" i="1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E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arly Childhood, Home </a:t>
            </a:r>
            <a:r>
              <a:rPr lang="en-US" sz="2800" i="1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V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isiting, Kids’ Mental </a:t>
            </a:r>
            <a:r>
              <a:rPr lang="en-US" sz="2800" i="1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H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ealth, State </a:t>
            </a:r>
            <a:r>
              <a:rPr lang="en-US" sz="2800" i="1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T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ax </a:t>
            </a:r>
            <a:r>
              <a:rPr lang="en-US" sz="2800" i="1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P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lans and Budget </a:t>
            </a:r>
            <a:r>
              <a:rPr lang="en-US" sz="2800" i="1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P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lanning, the Provider </a:t>
            </a:r>
            <a:r>
              <a:rPr lang="en-US" sz="2800" i="1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W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orkforce </a:t>
            </a:r>
            <a:r>
              <a:rPr lang="en-US" sz="2800" i="1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C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risis</a:t>
            </a:r>
            <a:endParaRPr sz="1400" b="0" i="1" u="none" strike="noStrike" cap="none" dirty="0">
              <a:solidFill>
                <a:srgbClr val="000000"/>
              </a:solidFill>
              <a:latin typeface="Trebuchet MS" panose="020B0603020202020204" pitchFamily="34" charset="0"/>
              <a:sym typeface="Arial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71500" marR="0" lvl="0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71500" marR="0" lvl="0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0207a3c354_0_26"/>
          <p:cNvSpPr txBox="1">
            <a:spLocks noGrp="1"/>
          </p:cNvSpPr>
          <p:nvPr>
            <p:ph type="title"/>
          </p:nvPr>
        </p:nvSpPr>
        <p:spPr>
          <a:xfrm>
            <a:off x="444843" y="92913"/>
            <a:ext cx="10582385" cy="12926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Help for Staging Your Capital Day</a:t>
            </a:r>
            <a:endParaRPr b="1" dirty="0"/>
          </a:p>
        </p:txBody>
      </p:sp>
      <p:sp>
        <p:nvSpPr>
          <p:cNvPr id="179" name="Google Shape;179;g20207a3c354_0_26"/>
          <p:cNvSpPr txBox="1">
            <a:spLocks noGrp="1"/>
          </p:cNvSpPr>
          <p:nvPr>
            <p:ph type="body" idx="1"/>
          </p:nvPr>
        </p:nvSpPr>
        <p:spPr>
          <a:xfrm>
            <a:off x="0" y="988541"/>
            <a:ext cx="12041578" cy="586945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716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sz="2400" b="1" i="1" dirty="0"/>
              <a:t>     </a:t>
            </a:r>
            <a:r>
              <a:rPr lang="en-US" sz="2600" b="1" i="1" u="sng" dirty="0"/>
              <a:t>Support for planning your event</a:t>
            </a:r>
          </a:p>
          <a:p>
            <a:pPr lvl="1"/>
            <a:r>
              <a:rPr lang="en-US" sz="2600" dirty="0"/>
              <a:t>Creating a plan/outline </a:t>
            </a:r>
          </a:p>
          <a:p>
            <a:pPr lvl="1"/>
            <a:r>
              <a:rPr lang="en-US" sz="2600" dirty="0"/>
              <a:t>Talking through objectives, messaging, speakers</a:t>
            </a:r>
          </a:p>
          <a:p>
            <a:pPr lvl="1"/>
            <a:r>
              <a:rPr lang="en-US" sz="2600" dirty="0"/>
              <a:t>Designing your program</a:t>
            </a:r>
          </a:p>
          <a:p>
            <a:pPr lvl="1"/>
            <a:r>
              <a:rPr lang="en-US" sz="2600" dirty="0"/>
              <a:t>Pre-event advocacy training and coaching: </a:t>
            </a:r>
          </a:p>
          <a:p>
            <a:pPr marL="594360" lvl="1" indent="0">
              <a:buNone/>
            </a:pPr>
            <a:r>
              <a:rPr lang="en-US" sz="2600" dirty="0" err="1"/>
              <a:t>ie</a:t>
            </a:r>
            <a:r>
              <a:rPr lang="en-US" sz="2600" dirty="0"/>
              <a:t>. How to talk to Lawmakers</a:t>
            </a:r>
            <a:endParaRPr lang="en-US" sz="2600" b="1" i="1" u="sng" dirty="0"/>
          </a:p>
          <a:p>
            <a:pPr marL="594360" lvl="1" indent="0">
              <a:buNone/>
            </a:pPr>
            <a:endParaRPr lang="en-US" sz="2600" b="1" i="1" u="sng" dirty="0"/>
          </a:p>
          <a:p>
            <a:pPr marL="594360" lvl="1" indent="0">
              <a:buNone/>
            </a:pPr>
            <a:r>
              <a:rPr lang="en-US" sz="2600" b="1" i="1" u="sng" dirty="0"/>
              <a:t>Getting the Word Out</a:t>
            </a:r>
          </a:p>
          <a:p>
            <a:pPr lvl="1"/>
            <a:r>
              <a:rPr lang="en-US" sz="2600" dirty="0"/>
              <a:t>Communications pieces, Media support, Promotions</a:t>
            </a:r>
          </a:p>
          <a:p>
            <a:pPr lvl="1"/>
            <a:r>
              <a:rPr lang="en-US" sz="2600" dirty="0"/>
              <a:t>Issue-oriented news releases that get attention</a:t>
            </a:r>
          </a:p>
          <a:p>
            <a:pPr lvl="1"/>
            <a:r>
              <a:rPr lang="en-US" sz="2600" dirty="0"/>
              <a:t>Media outreach</a:t>
            </a:r>
          </a:p>
        </p:txBody>
      </p:sp>
      <p:pic>
        <p:nvPicPr>
          <p:cNvPr id="180" name="Google Shape;180;g20207a3c354_0_26"/>
          <p:cNvPicPr preferRelativeResize="0"/>
          <p:nvPr/>
        </p:nvPicPr>
        <p:blipFill rotWithShape="1">
          <a:blip r:embed="rId3">
            <a:alphaModFix/>
          </a:blip>
          <a:srcRect l="19887" t="11476" r="21651" b="18323"/>
          <a:stretch/>
        </p:blipFill>
        <p:spPr>
          <a:xfrm>
            <a:off x="8502706" y="988541"/>
            <a:ext cx="1899231" cy="294427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20207a3c354_0_26"/>
          <p:cNvSpPr txBox="1"/>
          <p:nvPr/>
        </p:nvSpPr>
        <p:spPr>
          <a:xfrm>
            <a:off x="8427309" y="3932819"/>
            <a:ext cx="2965621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Teri Banas</a:t>
            </a:r>
            <a:r>
              <a:rPr lang="en-U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1800" i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Director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of Programs and Communication, Michigan’s Children</a:t>
            </a:r>
            <a:endParaRPr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0207a3c354_0_26"/>
          <p:cNvSpPr txBox="1">
            <a:spLocks noGrp="1"/>
          </p:cNvSpPr>
          <p:nvPr>
            <p:ph type="title"/>
          </p:nvPr>
        </p:nvSpPr>
        <p:spPr>
          <a:xfrm>
            <a:off x="677333" y="402771"/>
            <a:ext cx="10349895" cy="98277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Help for Staging Your Capital Day</a:t>
            </a:r>
            <a:endParaRPr b="1" dirty="0"/>
          </a:p>
        </p:txBody>
      </p:sp>
      <p:sp>
        <p:nvSpPr>
          <p:cNvPr id="179" name="Google Shape;179;g20207a3c354_0_26"/>
          <p:cNvSpPr txBox="1">
            <a:spLocks noGrp="1"/>
          </p:cNvSpPr>
          <p:nvPr>
            <p:ph type="body" idx="1"/>
          </p:nvPr>
        </p:nvSpPr>
        <p:spPr>
          <a:xfrm>
            <a:off x="284204" y="1385544"/>
            <a:ext cx="11757373" cy="547245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94360" lvl="1" indent="0">
              <a:buNone/>
            </a:pPr>
            <a:endParaRPr lang="en-US" sz="2000" b="1" i="1" u="sng" dirty="0"/>
          </a:p>
          <a:p>
            <a:pPr marL="594360" lvl="1" indent="0">
              <a:buNone/>
            </a:pPr>
            <a:r>
              <a:rPr lang="en-US" sz="2800" b="1" i="1" u="sng" dirty="0"/>
              <a:t>The Day of …</a:t>
            </a:r>
          </a:p>
          <a:p>
            <a:pPr lvl="1"/>
            <a:r>
              <a:rPr lang="en-US" sz="2800" dirty="0"/>
              <a:t>Guiding attendees to legislative office buildings</a:t>
            </a:r>
          </a:p>
          <a:p>
            <a:pPr lvl="1"/>
            <a:r>
              <a:rPr lang="en-US" sz="2800" dirty="0"/>
              <a:t>Introducing, connecting lawmakers and staff w/ attendees</a:t>
            </a:r>
          </a:p>
          <a:p>
            <a:pPr marL="594360" lvl="1" indent="0">
              <a:buNone/>
            </a:pPr>
            <a:r>
              <a:rPr lang="en-US" sz="2800" dirty="0"/>
              <a:t>   at lunch time</a:t>
            </a:r>
          </a:p>
          <a:p>
            <a:pPr lvl="1"/>
            <a:r>
              <a:rPr lang="en-US" sz="2800" dirty="0"/>
              <a:t>Helping pulling lawmakers “off the floor” when in session</a:t>
            </a:r>
          </a:p>
        </p:txBody>
      </p:sp>
    </p:spTree>
    <p:extLst>
      <p:ext uri="{BB962C8B-B14F-4D97-AF65-F5344CB8AC3E}">
        <p14:creationId xmlns:p14="http://schemas.microsoft.com/office/powerpoint/2010/main" val="3324437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0207a3c354_0_13"/>
          <p:cNvSpPr txBox="1">
            <a:spLocks noGrp="1"/>
          </p:cNvSpPr>
          <p:nvPr>
            <p:ph type="title"/>
          </p:nvPr>
        </p:nvSpPr>
        <p:spPr>
          <a:xfrm>
            <a:off x="677333" y="500744"/>
            <a:ext cx="9413723" cy="11321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Planning a Budget Ask for Your Capital Visit </a:t>
            </a:r>
            <a:endParaRPr dirty="0"/>
          </a:p>
        </p:txBody>
      </p:sp>
      <p:sp>
        <p:nvSpPr>
          <p:cNvPr id="188" name="Google Shape;188;g20207a3c354_0_13"/>
          <p:cNvSpPr txBox="1">
            <a:spLocks noGrp="1"/>
          </p:cNvSpPr>
          <p:nvPr>
            <p:ph type="body" idx="1"/>
          </p:nvPr>
        </p:nvSpPr>
        <p:spPr>
          <a:xfrm>
            <a:off x="247135" y="1526135"/>
            <a:ext cx="6870357" cy="504766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u="sng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Build a statement of need</a:t>
            </a:r>
          </a:p>
          <a:p>
            <a:pPr indent="-457200">
              <a:spcBef>
                <a:spcPts val="0"/>
              </a:spcBef>
            </a:pPr>
            <a:r>
              <a:rPr lang="en-US" sz="2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$$ needed to achieve a certain goal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u="sng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can you prove this is worth it?</a:t>
            </a:r>
          </a:p>
          <a:p>
            <a:pPr indent="-457200"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utcome</a:t>
            </a:r>
          </a:p>
          <a:p>
            <a:pPr indent="-457200"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esearch</a:t>
            </a:r>
          </a:p>
          <a:p>
            <a:pPr indent="-457200"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valuation data</a:t>
            </a:r>
            <a:endParaRPr lang="en-US" sz="28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u="sng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needs to be supportive or neutral?</a:t>
            </a:r>
          </a:p>
          <a:p>
            <a:pPr indent="-457200"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needs to be on-board or at least not opposed</a:t>
            </a:r>
            <a:endParaRPr lang="en-US" sz="28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9" name="Google Shape;189;g20207a3c354_0_13"/>
          <p:cNvPicPr preferRelativeResize="0"/>
          <p:nvPr/>
        </p:nvPicPr>
        <p:blipFill rotWithShape="1">
          <a:blip r:embed="rId3">
            <a:alphaModFix/>
          </a:blip>
          <a:srcRect l="17641" t="10744" r="18256" b="24801"/>
          <a:stretch/>
        </p:blipFill>
        <p:spPr>
          <a:xfrm>
            <a:off x="7606560" y="1445888"/>
            <a:ext cx="1995428" cy="2604077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20207a3c354_0_13"/>
          <p:cNvSpPr txBox="1"/>
          <p:nvPr/>
        </p:nvSpPr>
        <p:spPr>
          <a:xfrm>
            <a:off x="7606560" y="4213654"/>
            <a:ext cx="3823441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Bobby Dorigo Jones</a:t>
            </a:r>
            <a:r>
              <a:rPr lang="en-U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</a:t>
            </a: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Vice President,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Michigan’s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Children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21b43e6a55_0_54"/>
          <p:cNvSpPr txBox="1">
            <a:spLocks noGrp="1"/>
          </p:cNvSpPr>
          <p:nvPr>
            <p:ph type="title"/>
          </p:nvPr>
        </p:nvSpPr>
        <p:spPr>
          <a:xfrm>
            <a:off x="677333" y="566057"/>
            <a:ext cx="9326637" cy="16271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1" dirty="0"/>
              <a:t>Capital Day in Action: </a:t>
            </a:r>
            <a:br>
              <a:rPr lang="en-US" sz="4000" b="1" i="1" dirty="0"/>
            </a:br>
            <a:r>
              <a:rPr lang="en-US" i="1" dirty="0"/>
              <a:t>MAEYC and ECIC’s Recent Legislative Visit </a:t>
            </a:r>
            <a:endParaRPr i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2CDFCE-9F89-06DF-F78B-7405CD1EB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942" y="1843308"/>
            <a:ext cx="7584401" cy="426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EAA0DF-F59F-8985-0B9A-C93590E4971B}"/>
              </a:ext>
            </a:extLst>
          </p:cNvPr>
          <p:cNvSpPr txBox="1"/>
          <p:nvPr/>
        </p:nvSpPr>
        <p:spPr>
          <a:xfrm>
            <a:off x="1197430" y="6291943"/>
            <a:ext cx="8349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https://www.wlns.com/video/advocates-urge-lawmakers-to-think-babies/8475129/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0207a3c354_0_1"/>
          <p:cNvSpPr txBox="1">
            <a:spLocks noGrp="1"/>
          </p:cNvSpPr>
          <p:nvPr>
            <p:ph type="title"/>
          </p:nvPr>
        </p:nvSpPr>
        <p:spPr>
          <a:xfrm>
            <a:off x="638034" y="167700"/>
            <a:ext cx="8596800" cy="91537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           </a:t>
            </a:r>
            <a:r>
              <a:rPr lang="en-US" b="1" u="sng" dirty="0"/>
              <a:t>Our Panel of Pundits </a:t>
            </a:r>
            <a:endParaRPr b="1" u="sng" dirty="0"/>
          </a:p>
        </p:txBody>
      </p:sp>
      <p:sp>
        <p:nvSpPr>
          <p:cNvPr id="204" name="Google Shape;204;g20207a3c354_0_1"/>
          <p:cNvSpPr txBox="1">
            <a:spLocks noGrp="1"/>
          </p:cNvSpPr>
          <p:nvPr>
            <p:ph type="body" idx="1"/>
          </p:nvPr>
        </p:nvSpPr>
        <p:spPr>
          <a:xfrm>
            <a:off x="11113744" y="5284385"/>
            <a:ext cx="424543" cy="51162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dk2"/>
                </a:solidFill>
              </a:rPr>
              <a:t>Karyn Goven, </a:t>
            </a:r>
            <a:r>
              <a:rPr lang="en-US" sz="1300" i="1" dirty="0">
                <a:solidFill>
                  <a:schemeClr val="dk2"/>
                </a:solidFill>
              </a:rPr>
              <a:t>Vice President, Michigan Adult, Community and Alternative Education Assoc.</a:t>
            </a:r>
            <a:endParaRPr sz="1300" i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i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i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i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i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i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i="1" dirty="0">
              <a:solidFill>
                <a:schemeClr val="dk2"/>
              </a:solidFill>
            </a:endParaRPr>
          </a:p>
        </p:txBody>
      </p:sp>
      <p:pic>
        <p:nvPicPr>
          <p:cNvPr id="205" name="Google Shape;205;g20207a3c354_0_1"/>
          <p:cNvPicPr preferRelativeResize="0"/>
          <p:nvPr/>
        </p:nvPicPr>
        <p:blipFill rotWithShape="1">
          <a:blip r:embed="rId3">
            <a:alphaModFix/>
          </a:blip>
          <a:srcRect l="22048" t="1787" r="24735" b="15878"/>
          <a:stretch/>
        </p:blipFill>
        <p:spPr>
          <a:xfrm>
            <a:off x="740230" y="946512"/>
            <a:ext cx="2002988" cy="213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20207a3c354_0_1"/>
          <p:cNvSpPr txBox="1"/>
          <p:nvPr/>
        </p:nvSpPr>
        <p:spPr>
          <a:xfrm>
            <a:off x="3790949" y="2968872"/>
            <a:ext cx="2835881" cy="811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 b="1" i="1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Alicia Guevara Warren, </a:t>
            </a:r>
            <a:r>
              <a:rPr lang="en-US" sz="1200" i="1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Senior Director of Policy and Advocacy, Early Childhood Investment Corporation</a:t>
            </a:r>
            <a:endParaRPr sz="1200" i="1" dirty="0"/>
          </a:p>
        </p:txBody>
      </p:sp>
      <p:pic>
        <p:nvPicPr>
          <p:cNvPr id="207" name="Google Shape;207;g20207a3c354_0_1"/>
          <p:cNvPicPr preferRelativeResize="0"/>
          <p:nvPr/>
        </p:nvPicPr>
        <p:blipFill rotWithShape="1">
          <a:blip r:embed="rId4">
            <a:alphaModFix/>
          </a:blip>
          <a:srcRect l="22087" t="16729" r="19419" b="12856"/>
          <a:stretch/>
        </p:blipFill>
        <p:spPr>
          <a:xfrm>
            <a:off x="7224532" y="946513"/>
            <a:ext cx="2010301" cy="225002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20207a3c354_0_1"/>
          <p:cNvSpPr txBox="1"/>
          <p:nvPr/>
        </p:nvSpPr>
        <p:spPr>
          <a:xfrm>
            <a:off x="2614232" y="6180589"/>
            <a:ext cx="2835881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dirty="0">
                <a:latin typeface="Trebuchet MS"/>
                <a:ea typeface="Trebuchet MS"/>
                <a:cs typeface="Trebuchet MS"/>
                <a:sym typeface="Trebuchet MS"/>
              </a:rPr>
              <a:t>Brooke Van Prooyen, </a:t>
            </a:r>
            <a:r>
              <a:rPr lang="en-US" sz="1200" i="1" dirty="0">
                <a:latin typeface="Trebuchet MS"/>
                <a:ea typeface="Trebuchet MS"/>
                <a:cs typeface="Trebuchet MS"/>
                <a:sym typeface="Trebuchet MS"/>
              </a:rPr>
              <a:t>Community Engagement &amp; Support Manager, Adoptive Family Support Network</a:t>
            </a:r>
            <a:endParaRPr sz="1200" i="1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0" name="Google Shape;210;g20207a3c354_0_1"/>
          <p:cNvSpPr txBox="1"/>
          <p:nvPr/>
        </p:nvSpPr>
        <p:spPr>
          <a:xfrm>
            <a:off x="5753528" y="6180589"/>
            <a:ext cx="268653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dirty="0">
                <a:solidFill>
                  <a:srgbClr val="222222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Kadi Prout, </a:t>
            </a:r>
            <a:r>
              <a:rPr lang="en-US" sz="1200" i="1" dirty="0">
                <a:solidFill>
                  <a:srgbClr val="222222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Associate Executive Director, Michigan Federation for Children and Families</a:t>
            </a:r>
            <a:endParaRPr sz="1200" i="1" dirty="0">
              <a:solidFill>
                <a:srgbClr val="222222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11" name="Google Shape;211;g20207a3c354_0_1"/>
          <p:cNvPicPr preferRelativeResize="0"/>
          <p:nvPr/>
        </p:nvPicPr>
        <p:blipFill rotWithShape="1">
          <a:blip r:embed="rId5">
            <a:alphaModFix/>
          </a:blip>
          <a:srcRect l="6290"/>
          <a:stretch/>
        </p:blipFill>
        <p:spPr>
          <a:xfrm>
            <a:off x="3943350" y="946513"/>
            <a:ext cx="2081051" cy="222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20207a3c354_0_1"/>
          <p:cNvPicPr preferRelativeResize="0"/>
          <p:nvPr/>
        </p:nvPicPr>
        <p:blipFill rotWithShape="1">
          <a:blip r:embed="rId6">
            <a:alphaModFix/>
          </a:blip>
          <a:srcRect t="12635" b="9723"/>
          <a:stretch/>
        </p:blipFill>
        <p:spPr>
          <a:xfrm>
            <a:off x="2743218" y="4068566"/>
            <a:ext cx="1959186" cy="2136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20207a3c354_0_1"/>
          <p:cNvPicPr preferRelativeResize="0"/>
          <p:nvPr/>
        </p:nvPicPr>
        <p:blipFill rotWithShape="1">
          <a:blip r:embed="rId7">
            <a:alphaModFix/>
          </a:blip>
          <a:srcRect t="4089" b="5320"/>
          <a:stretch/>
        </p:blipFill>
        <p:spPr>
          <a:xfrm>
            <a:off x="5866940" y="4068565"/>
            <a:ext cx="1893738" cy="21528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DA6EE9-69A5-3214-1DA7-5519D64CD55A}"/>
              </a:ext>
            </a:extLst>
          </p:cNvPr>
          <p:cNvSpPr txBox="1"/>
          <p:nvPr/>
        </p:nvSpPr>
        <p:spPr>
          <a:xfrm>
            <a:off x="638033" y="3086101"/>
            <a:ext cx="2300375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2"/>
                </a:solidFill>
                <a:latin typeface="Trebuchet MS" panose="020B0603020202020204" pitchFamily="34" charset="0"/>
                <a:cs typeface="Traditional Arabic" panose="020B0604020202020204" pitchFamily="18" charset="-78"/>
              </a:rPr>
              <a:t>Karyn Goven, </a:t>
            </a:r>
            <a:r>
              <a:rPr lang="en-US" sz="1200" i="1" dirty="0">
                <a:solidFill>
                  <a:schemeClr val="dk2"/>
                </a:solidFill>
                <a:latin typeface="Trebuchet MS" panose="020B0603020202020204" pitchFamily="34" charset="0"/>
                <a:cs typeface="Traditional Arabic" panose="020B0604020202020204" pitchFamily="18" charset="-78"/>
              </a:rPr>
              <a:t>Vice President, Michigan Adult, Community and Alternative Education Assoc.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11B75E-F6BC-786D-C8E9-D60DA0A4A1D8}"/>
              </a:ext>
            </a:extLst>
          </p:cNvPr>
          <p:cNvSpPr txBox="1"/>
          <p:nvPr/>
        </p:nvSpPr>
        <p:spPr>
          <a:xfrm>
            <a:off x="7109717" y="3167263"/>
            <a:ext cx="2125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Trebuchet MS" panose="020B0603020202020204" pitchFamily="34" charset="0"/>
              </a:rPr>
              <a:t>Ben Moe, </a:t>
            </a:r>
            <a:r>
              <a:rPr lang="en-US" sz="1200" i="1" dirty="0">
                <a:latin typeface="Trebuchet MS" panose="020B0603020202020204" pitchFamily="34" charset="0"/>
              </a:rPr>
              <a:t>Board President, Michigan Network for Youth &amp; Families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1048</Words>
  <Application>Microsoft Office PowerPoint</Application>
  <PresentationFormat>Widescreen</PresentationFormat>
  <Paragraphs>151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Noto Sans Symbols</vt:lpstr>
      <vt:lpstr>Trebuchet MS</vt:lpstr>
      <vt:lpstr>Facet</vt:lpstr>
      <vt:lpstr> These Capital Days: Coming to Lansing, and Bringing Your Ask</vt:lpstr>
      <vt:lpstr>                         Today’s Agenda  </vt:lpstr>
      <vt:lpstr>PowerPoint Presentation</vt:lpstr>
      <vt:lpstr>PowerPoint Presentation</vt:lpstr>
      <vt:lpstr>Help for Staging Your Capital Day</vt:lpstr>
      <vt:lpstr>Help for Staging Your Capital Day</vt:lpstr>
      <vt:lpstr>Planning a Budget Ask for Your Capital Visit </vt:lpstr>
      <vt:lpstr>Capital Day in Action:  MAEYC and ECIC’s Recent Legislative Visit </vt:lpstr>
      <vt:lpstr>                 Our Panel of Pundits </vt:lpstr>
      <vt:lpstr>1) Question</vt:lpstr>
      <vt:lpstr>2) Question</vt:lpstr>
      <vt:lpstr>3) Question</vt:lpstr>
      <vt:lpstr>4) Question</vt:lpstr>
      <vt:lpstr>5) Question</vt:lpstr>
      <vt:lpstr> What questions do you have?          </vt:lpstr>
      <vt:lpstr>  Visit us!      Sign-Up for our twice-a-month e-bulletin  Join our monthly Lunch &amp; Learns on important topics for advocates  Subscribe to our podcast to hear directly from decision-makers and powerful grassroots voices  Email us with any specific questions you have.   </vt:lpstr>
      <vt:lpstr>     Thank you for being here today!  Remember to visit our website for recordings  of these &amp; other programs. Find them under  the Resource tab.  www.michiganschildren.org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These Capital Days: Coming to Lansing, and Bringing Your Ask</dc:title>
  <dc:creator>Teri Banas</dc:creator>
  <cp:lastModifiedBy>Kali Montgomery</cp:lastModifiedBy>
  <cp:revision>10</cp:revision>
  <dcterms:created xsi:type="dcterms:W3CDTF">2022-09-20T23:18:01Z</dcterms:created>
  <dcterms:modified xsi:type="dcterms:W3CDTF">2023-03-22T18:50:02Z</dcterms:modified>
</cp:coreProperties>
</file>