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M4GKeFug2J0Owe0mJ+YnxoZPZ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8ab88154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713" y="1142614"/>
            <a:ext cx="5438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08ab88154a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08ab88154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8592afd9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713" y="1142614"/>
            <a:ext cx="5438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08592afd9c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08592afd9c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8592afd9c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08592afd9c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8592afd9c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08592afd9c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08592afd9c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08592afd9c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8592afd9c_1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08592afd9c_1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Teri offers Upcoming programmatic news.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Last L&amp;L of the year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Please revisit our L&amp;L programs and Podcasts to learn more about . 30 guests over the p[ast year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 </a:t>
            </a: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Mark your calendar. Registration will open this week. Offer an overview </a:t>
            </a:r>
            <a:endParaRPr/>
          </a:p>
        </p:txBody>
      </p:sp>
      <p:sp>
        <p:nvSpPr>
          <p:cNvPr id="161" name="Google Shape;1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Re-vist a slew of programs from the year. Don’t forget to catch our podcast too.  Sign up for our bulletin on the website .  Always looking for presenters/panelists and topics. Send us yours.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https://www.michiganschildren.org/michigan-children-e-bulletin/st – under the resource tab https://www.michiganschildren.org/speaking-for-kids-the-podcast/</a:t>
            </a:r>
            <a:endParaRPr/>
          </a:p>
        </p:txBody>
      </p:sp>
      <p:sp>
        <p:nvSpPr>
          <p:cNvPr id="168" name="Google Shape;1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8592afd9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8592afd9c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08592afd9c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8592afd9c_1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08592afd9c_1_4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08592afd9c_1_4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8592afd9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713" y="1142614"/>
            <a:ext cx="5438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08592afd9c_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306000" lvl="0" indent="-271710" algn="l" rt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ts val="1300"/>
              <a:buFont typeface="Noto Sans Symbols"/>
              <a:buChar char="►"/>
            </a:pP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Executive Recommendation proposes the first step</a:t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896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Trebuchet MS"/>
              <a:buChar char="►"/>
            </a:pP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Set eligibility at 300% FPL with ability to serve up to 400%</a:t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06000" lvl="0" indent="-27171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Trebuchet MS"/>
              <a:buChar char="►"/>
            </a:pP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piloting more classes for 3-year-olds</a:t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06000" lvl="0" indent="-27171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Trebuchet MS"/>
              <a:buChar char="►"/>
            </a:pP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creating new or expanded programs</a:t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06000" lvl="0" indent="-27171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Trebuchet MS"/>
              <a:buChar char="►"/>
            </a:pP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serve 5,600 additional kids</a:t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1150" algn="l" rtl="0">
              <a:spcBef>
                <a:spcPts val="896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Trebuchet MS"/>
              <a:buChar char="►"/>
            </a:pP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$75M for grants to shift to 5 days a week and blend preK and child care funds to offer year-round options (one-time)</a:t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g208592afd9c_1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8592afd9c_1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08592afd9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713" y="1142614"/>
            <a:ext cx="5438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08592afd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713" y="1142614"/>
            <a:ext cx="5438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08592afd9c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629920" lvl="1" indent="-271144" algn="l" rt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Credit has three levels. Allows MDE to set qualifications based on education and experience.</a:t>
            </a:r>
            <a:endParaRPr sz="1300"/>
          </a:p>
        </p:txBody>
      </p:sp>
      <p:sp>
        <p:nvSpPr>
          <p:cNvPr id="209" name="Google Shape;209;g208592afd9c_1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1" name="Google Shape;31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4" name="Google Shape;34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5" name="Google Shape;35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6" name="Google Shape;36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7" name="Google Shape;17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8" name="Google Shape;18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9" name="Google Shape;19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schildren.org/michigan-children-e-bulleti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michiganschildren.org/speaking-for-kids-the-podcast/" TargetMode="External"/><Relationship Id="rId4" Type="http://schemas.openxmlformats.org/officeDocument/2006/relationships/hyperlink" Target="https://www.michiganschildren.org/2020-2022-lunch-lear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lpp.org/budget-basics/#vide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507067" y="2189980"/>
            <a:ext cx="77670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rebuchet MS"/>
              <a:buNone/>
            </a:pPr>
            <a:r>
              <a:rPr lang="en-US" sz="3600">
                <a:solidFill>
                  <a:srgbClr val="002060"/>
                </a:solidFill>
              </a:rPr>
              <a:t>Governor Whitmer’s FY2023-24 Budget: What’s in it for Kids and Families</a:t>
            </a:r>
            <a:endParaRPr sz="3600">
              <a:solidFill>
                <a:srgbClr val="002060"/>
              </a:solidFill>
            </a:endParaRPr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70C0"/>
                </a:solidFill>
              </a:rPr>
              <a:t>Michigan’s Children Lunch &amp; Learn 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70C0"/>
                </a:solidFill>
              </a:rPr>
              <a:t>February 15th, 2023</a:t>
            </a:r>
            <a:endParaRPr sz="2000">
              <a:solidFill>
                <a:srgbClr val="0070C0"/>
              </a:solidFill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3223" y="320212"/>
            <a:ext cx="2908626" cy="14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9269" y="4835770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08ab88154a_0_14"/>
          <p:cNvSpPr txBox="1">
            <a:spLocks noGrp="1"/>
          </p:cNvSpPr>
          <p:nvPr>
            <p:ph type="title"/>
          </p:nvPr>
        </p:nvSpPr>
        <p:spPr>
          <a:xfrm>
            <a:off x="232009" y="1777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cap="none"/>
              <a:t>Child Care Highlights Continued </a:t>
            </a:r>
            <a:endParaRPr cap="none"/>
          </a:p>
        </p:txBody>
      </p:sp>
      <p:sp>
        <p:nvSpPr>
          <p:cNvPr id="221" name="Google Shape;221;g208ab88154a_0_14"/>
          <p:cNvSpPr txBox="1">
            <a:spLocks noGrp="1"/>
          </p:cNvSpPr>
          <p:nvPr>
            <p:ph type="body" idx="2"/>
          </p:nvPr>
        </p:nvSpPr>
        <p:spPr>
          <a:xfrm>
            <a:off x="446695" y="2139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5435" lvl="0" indent="-29756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►"/>
            </a:pPr>
            <a:r>
              <a:rPr lang="en-US" sz="1900">
                <a:solidFill>
                  <a:schemeClr val="dk2"/>
                </a:solidFill>
              </a:rPr>
              <a:t>Maintain eligibility at 200% fpl (ongoing) </a:t>
            </a:r>
            <a:endParaRPr sz="1900">
              <a:solidFill>
                <a:schemeClr val="dk2"/>
              </a:solidFill>
            </a:endParaRPr>
          </a:p>
          <a:p>
            <a:pPr marL="305435" lvl="0" indent="-29756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►"/>
            </a:pPr>
            <a:r>
              <a:rPr lang="en-US" sz="1900">
                <a:solidFill>
                  <a:schemeClr val="dk2"/>
                </a:solidFill>
              </a:rPr>
              <a:t>$7.5M increase for Great Start Collaboratives (total of $18.4M)</a:t>
            </a:r>
            <a:endParaRPr sz="1900">
              <a:solidFill>
                <a:schemeClr val="dk2"/>
              </a:solidFill>
            </a:endParaRPr>
          </a:p>
          <a:p>
            <a:pPr marL="305435" lvl="0" indent="-297561" algn="l" rtl="0">
              <a:spcBef>
                <a:spcPts val="1040"/>
              </a:spcBef>
              <a:spcAft>
                <a:spcPts val="0"/>
              </a:spcAft>
              <a:buClr>
                <a:schemeClr val="dk2"/>
              </a:buClr>
              <a:buSzPts val="1900"/>
              <a:buChar char="►"/>
            </a:pPr>
            <a:r>
              <a:rPr lang="en-US" sz="1900">
                <a:solidFill>
                  <a:schemeClr val="dk2"/>
                </a:solidFill>
              </a:rPr>
              <a:t>$900,000 increase for Tri-Share ($3.5M total; ongoing) 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222" name="Google Shape;222;g208ab88154a_0_14"/>
          <p:cNvSpPr txBox="1">
            <a:spLocks noGrp="1"/>
          </p:cNvSpPr>
          <p:nvPr>
            <p:ph type="body" idx="4"/>
          </p:nvPr>
        </p:nvSpPr>
        <p:spPr>
          <a:xfrm>
            <a:off x="5443084" y="2139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286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24"/>
              <a:buFont typeface="Noto Sans Symbols"/>
              <a:buChar char="▪"/>
            </a:pPr>
            <a:r>
              <a:rPr lang="en-US" sz="1900">
                <a:solidFill>
                  <a:schemeClr val="dk2"/>
                </a:solidFill>
              </a:rPr>
              <a:t>Maintain payment rates and structure--including enrollment vs attendance (ongoing)</a:t>
            </a:r>
            <a:endParaRPr sz="1500">
              <a:solidFill>
                <a:schemeClr val="dk2"/>
              </a:solidFill>
            </a:endParaRPr>
          </a:p>
          <a:p>
            <a:pPr marL="306000" lvl="0" indent="-286950" algn="l" rtl="0">
              <a:spcBef>
                <a:spcPts val="1040"/>
              </a:spcBef>
              <a:spcAft>
                <a:spcPts val="0"/>
              </a:spcAft>
              <a:buClr>
                <a:schemeClr val="dk2"/>
              </a:buClr>
              <a:buSzPts val="1724"/>
              <a:buFont typeface="Noto Sans Symbols"/>
              <a:buChar char="▪"/>
            </a:pPr>
            <a:r>
              <a:rPr lang="en-US" sz="1900">
                <a:solidFill>
                  <a:schemeClr val="dk2"/>
                </a:solidFill>
              </a:rPr>
              <a:t>Maintain infant and early childhood mental health consultation ($3M; ongoing)</a:t>
            </a:r>
            <a:endParaRPr sz="1500">
              <a:solidFill>
                <a:schemeClr val="dk2"/>
              </a:solidFill>
            </a:endParaRPr>
          </a:p>
          <a:p>
            <a:pPr marL="306000" lvl="0" indent="-200844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223" name="Google Shape;223;g208ab88154a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075" y="4612725"/>
            <a:ext cx="5621427" cy="22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8592afd9c_1_4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cap="none"/>
              <a:t>Healthy Development </a:t>
            </a:r>
            <a:endParaRPr cap="none"/>
          </a:p>
        </p:txBody>
      </p:sp>
      <p:sp>
        <p:nvSpPr>
          <p:cNvPr id="230" name="Google Shape;230;g208592afd9c_1_48"/>
          <p:cNvSpPr txBox="1">
            <a:spLocks noGrp="1"/>
          </p:cNvSpPr>
          <p:nvPr>
            <p:ph type="body" idx="1"/>
          </p:nvPr>
        </p:nvSpPr>
        <p:spPr>
          <a:xfrm>
            <a:off x="530346" y="2714875"/>
            <a:ext cx="57702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5435" lvl="0" indent="-28587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►"/>
            </a:pPr>
            <a:r>
              <a:rPr lang="en-US" sz="1900">
                <a:solidFill>
                  <a:schemeClr val="dk2"/>
                </a:solidFill>
              </a:rPr>
              <a:t>$31.4M increase for Healthy Moms, Healthy Babies </a:t>
            </a:r>
            <a:endParaRPr sz="1900">
              <a:solidFill>
                <a:schemeClr val="dk2"/>
              </a:solidFill>
            </a:endParaRPr>
          </a:p>
          <a:p>
            <a:pPr marL="305435" lvl="0" indent="-285876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1900"/>
              <a:buChar char="►"/>
            </a:pPr>
            <a:r>
              <a:rPr lang="en-US" sz="1900">
                <a:solidFill>
                  <a:schemeClr val="dk2"/>
                </a:solidFill>
              </a:rPr>
              <a:t>$2M increase for school-based home visiting programs</a:t>
            </a:r>
            <a:endParaRPr sz="1900">
              <a:solidFill>
                <a:schemeClr val="dk2"/>
              </a:solidFill>
            </a:endParaRPr>
          </a:p>
          <a:p>
            <a:pPr marL="305435" lvl="0" indent="-285876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1900"/>
              <a:buChar char="►"/>
            </a:pPr>
            <a:r>
              <a:rPr lang="en-US" sz="1900">
                <a:solidFill>
                  <a:schemeClr val="dk2"/>
                </a:solidFill>
              </a:rPr>
              <a:t>$2M increase for voluntary home visiting programs</a:t>
            </a:r>
            <a:endParaRPr sz="1900">
              <a:solidFill>
                <a:schemeClr val="dk2"/>
              </a:solidFill>
            </a:endParaRPr>
          </a:p>
          <a:p>
            <a:pPr marL="305435" lvl="0" indent="-285876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1900"/>
              <a:buChar char="►"/>
            </a:pPr>
            <a:r>
              <a:rPr lang="en-US" sz="1900">
                <a:solidFill>
                  <a:schemeClr val="dk2"/>
                </a:solidFill>
              </a:rPr>
              <a:t>$1M increase for Early On (ongoing; total $22.3M) </a:t>
            </a:r>
            <a:endParaRPr sz="1900">
              <a:solidFill>
                <a:schemeClr val="dk2"/>
              </a:solidFill>
            </a:endParaRPr>
          </a:p>
          <a:p>
            <a:pPr marL="323850" lvl="1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endParaRPr b="1"/>
          </a:p>
        </p:txBody>
      </p:sp>
      <p:pic>
        <p:nvPicPr>
          <p:cNvPr id="231" name="Google Shape;231;g208592afd9c_1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076" y="1305613"/>
            <a:ext cx="3498350" cy="437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0" y="53966"/>
            <a:ext cx="10195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en-US" i="1"/>
              <a:t>Youth and Family Highlights</a:t>
            </a:r>
            <a:endParaRPr i="1"/>
          </a:p>
        </p:txBody>
      </p:sp>
      <p:sp>
        <p:nvSpPr>
          <p:cNvPr id="238" name="Google Shape;238;p5"/>
          <p:cNvSpPr/>
          <p:nvPr/>
        </p:nvSpPr>
        <p:spPr>
          <a:xfrm>
            <a:off x="7108825" y="3473921"/>
            <a:ext cx="181504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3404D"/>
                </a:solidFill>
                <a:latin typeface="Georgia"/>
                <a:ea typeface="Georgia"/>
                <a:cs typeface="Georgia"/>
                <a:sym typeface="Georgia"/>
              </a:rPr>
              <a:t>  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Google Shape;239;p5"/>
          <p:cNvSpPr txBox="1"/>
          <p:nvPr/>
        </p:nvSpPr>
        <p:spPr>
          <a:xfrm>
            <a:off x="0" y="920775"/>
            <a:ext cx="90507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360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60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Char char="•"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Juvenile Justice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Char char="•"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Adult Education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Char char="•"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K-12 and Afterschool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Char char="•"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Foster Care and Homelessness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360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360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360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0" name="Google Shape;240;p5"/>
          <p:cNvPicPr preferRelativeResize="0"/>
          <p:nvPr/>
        </p:nvPicPr>
        <p:blipFill rotWithShape="1">
          <a:blip r:embed="rId3">
            <a:alphaModFix/>
          </a:blip>
          <a:srcRect l="17643" t="10743" r="18254" b="24804"/>
          <a:stretch/>
        </p:blipFill>
        <p:spPr>
          <a:xfrm>
            <a:off x="9203229" y="1032874"/>
            <a:ext cx="2594264" cy="32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"/>
          <p:cNvSpPr txBox="1"/>
          <p:nvPr/>
        </p:nvSpPr>
        <p:spPr>
          <a:xfrm>
            <a:off x="9203228" y="4404360"/>
            <a:ext cx="25942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Bobby Dorigo Jones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Vice President, Michigan’s Children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8592afd9c_1_156"/>
          <p:cNvSpPr txBox="1">
            <a:spLocks noGrp="1"/>
          </p:cNvSpPr>
          <p:nvPr>
            <p:ph type="title"/>
          </p:nvPr>
        </p:nvSpPr>
        <p:spPr>
          <a:xfrm>
            <a:off x="556509" y="1262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Juvenile Justice</a:t>
            </a:r>
            <a:endParaRPr/>
          </a:p>
        </p:txBody>
      </p:sp>
      <p:sp>
        <p:nvSpPr>
          <p:cNvPr id="247" name="Google Shape;247;g208592afd9c_1_156"/>
          <p:cNvSpPr txBox="1">
            <a:spLocks noGrp="1"/>
          </p:cNvSpPr>
          <p:nvPr>
            <p:ph type="body" idx="1"/>
          </p:nvPr>
        </p:nvSpPr>
        <p:spPr>
          <a:xfrm>
            <a:off x="556500" y="1251600"/>
            <a:ext cx="10515600" cy="4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562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Char char="►"/>
            </a:pPr>
            <a:r>
              <a:rPr lang="en-US" sz="3600"/>
              <a:t>Budget proposal follows the Task Force on Juvenile Justice Reform</a:t>
            </a:r>
            <a:br>
              <a:rPr lang="en-US" sz="3600"/>
            </a:br>
            <a:endParaRPr sz="3600"/>
          </a:p>
          <a:p>
            <a:pPr marL="228600" lvl="0" indent="-3562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►"/>
            </a:pPr>
            <a:r>
              <a:rPr lang="en-US" sz="3600"/>
              <a:t>$39 million to incentivize counties to choose community-based programs for young people instead of detention</a:t>
            </a:r>
            <a:br>
              <a:rPr lang="en-US" sz="3600"/>
            </a:br>
            <a:endParaRPr sz="3600"/>
          </a:p>
          <a:p>
            <a:pPr marL="228600" lvl="0" indent="-3562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►"/>
            </a:pPr>
            <a:r>
              <a:rPr lang="en-US" sz="3600"/>
              <a:t>$5 million to create a Juvenile Justice Services Division and investigate complaints in detention facilities</a:t>
            </a:r>
            <a:br>
              <a:rPr lang="en-US" sz="3600"/>
            </a:br>
            <a:endParaRPr sz="3600"/>
          </a:p>
          <a:p>
            <a:pPr marL="228600" lvl="0" indent="-3562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►"/>
            </a:pPr>
            <a:r>
              <a:rPr lang="en-US" sz="3600"/>
              <a:t>$500,000 to expand legal representation for families who cannot afford it</a:t>
            </a:r>
            <a:br>
              <a:rPr lang="en-US" sz="3600"/>
            </a:br>
            <a:endParaRPr sz="3600"/>
          </a:p>
          <a:p>
            <a:pPr marL="228600" lvl="0" indent="-3562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►"/>
            </a:pPr>
            <a:r>
              <a:rPr lang="en-US" sz="3600"/>
              <a:t>$3 million to resentence juvenile life sentences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8592afd9c_1_23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Adult Education</a:t>
            </a:r>
            <a:endParaRPr/>
          </a:p>
        </p:txBody>
      </p:sp>
      <p:sp>
        <p:nvSpPr>
          <p:cNvPr id="253" name="Google Shape;253;g208592afd9c_1_23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Historic $15 million increase for Adult Education and family literacy programs</a:t>
            </a:r>
            <a:br>
              <a:rPr lang="en-US"/>
            </a:b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Over 40,000 Michiganders aged 18-34 do not have a high school diploma</a:t>
            </a:r>
            <a:br>
              <a:rPr lang="en-US"/>
            </a:b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13,000 babies each year are born to a parent who did not finish high school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08592afd9c_1_3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K-12 and Afterschool</a:t>
            </a:r>
            <a:endParaRPr/>
          </a:p>
        </p:txBody>
      </p:sp>
      <p:sp>
        <p:nvSpPr>
          <p:cNvPr id="259" name="Google Shape;259;g208592afd9c_1_3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5% increases to “weights” for economically disadvantaged, bilingual learners – but mostly equal with increases in the base foundation</a:t>
            </a:r>
            <a:br>
              <a:rPr lang="en-US"/>
            </a:b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$80 million to increase special education from 75% to 87.5% of the base funding weight</a:t>
            </a:r>
            <a:br>
              <a:rPr lang="en-US"/>
            </a:b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Nearly $1 billion combined for school infrastructure, wraparound services, early literacy</a:t>
            </a:r>
            <a:br>
              <a:rPr lang="en-US"/>
            </a:b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Continued $25 million for out-of-school-time learning, far below the estimated need</a:t>
            </a:r>
            <a:br>
              <a:rPr lang="en-US"/>
            </a:b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08592afd9c_1_39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Foster Care &amp; Homelessness</a:t>
            </a:r>
            <a:endParaRPr/>
          </a:p>
        </p:txBody>
      </p:sp>
      <p:sp>
        <p:nvSpPr>
          <p:cNvPr id="265" name="Google Shape;265;g208592afd9c_1_39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8% increase to foster family payments &amp; expanding respite care</a:t>
            </a:r>
            <a:br>
              <a:rPr lang="en-US"/>
            </a:b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No investment dedicated to supporting informal kin</a:t>
            </a:r>
            <a:br>
              <a:rPr lang="en-US"/>
            </a:b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No investment in supports dedicated for older youth experiencing homelessness</a:t>
            </a:r>
            <a:br>
              <a:rPr lang="en-US"/>
            </a:b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►"/>
            </a:pPr>
            <a:r>
              <a:rPr lang="en-US"/>
              <a:t>No investment into specific transition supports for older youth exiting foster care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26880" cy="597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en-US" b="1" i="1">
                <a:solidFill>
                  <a:srgbClr val="FF0000"/>
                </a:solidFill>
              </a:rPr>
              <a:t>  </a:t>
            </a:r>
            <a:r>
              <a:rPr lang="en-US" b="1" i="1"/>
              <a:t>What’s Next?</a:t>
            </a: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sz="3200" b="1" i="1">
                <a:solidFill>
                  <a:srgbClr val="FF0000"/>
                </a:solidFill>
              </a:rPr>
            </a:br>
            <a:endParaRPr sz="3200" b="1" i="1">
              <a:solidFill>
                <a:srgbClr val="FF0000"/>
              </a:solidFill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3">
            <a:alphaModFix/>
          </a:blip>
          <a:srcRect l="20390" t="9876" r="16008" b="21852"/>
          <a:stretch/>
        </p:blipFill>
        <p:spPr>
          <a:xfrm>
            <a:off x="9326880" y="0"/>
            <a:ext cx="2636520" cy="353766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160370" y="800099"/>
            <a:ext cx="9166500" cy="6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ball is now in the Legislature’s court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Your legislators need to hear from you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Governor’s budget proposal should be viewed as the floor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Final FY24 budget presented to the Governor by July 1st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9351498" y="3537668"/>
            <a:ext cx="28405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Matt Gillard,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President &amp; CEO,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Michigan’s Children</a:t>
            </a:r>
            <a:endParaRPr sz="18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 txBox="1">
            <a:spLocks noGrp="1"/>
          </p:cNvSpPr>
          <p:nvPr>
            <p:ph type="title"/>
          </p:nvPr>
        </p:nvSpPr>
        <p:spPr>
          <a:xfrm>
            <a:off x="492369" y="123092"/>
            <a:ext cx="9284677" cy="654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br>
              <a:rPr lang="en-US" b="1" i="1"/>
            </a:br>
            <a:r>
              <a:rPr lang="en-US" b="1" i="1"/>
              <a:t>Questions?</a:t>
            </a: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    </a:t>
            </a:r>
            <a:br>
              <a:rPr lang="en-US" b="1" i="1">
                <a:solidFill>
                  <a:srgbClr val="FF0000"/>
                </a:solidFill>
              </a:rPr>
            </a:br>
            <a:endParaRPr b="1" i="1">
              <a:solidFill>
                <a:srgbClr val="FF0000"/>
              </a:solidFill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1657125" y="668250"/>
            <a:ext cx="72276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	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either type your questions in the chat, or raise your hand to be called on.</a:t>
            </a:r>
            <a:endParaRPr sz="29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/>
          </p:nvPr>
        </p:nvSpPr>
        <p:spPr>
          <a:xfrm>
            <a:off x="1181250" y="133350"/>
            <a:ext cx="11163300" cy="6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b="1" i="1">
                <a:solidFill>
                  <a:srgbClr val="FF0000"/>
                </a:solidFill>
              </a:rPr>
              <a:t>   </a:t>
            </a:r>
            <a:endParaRPr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6562"/>
              <a:buFont typeface="Trebuchet MS"/>
              <a:buNone/>
            </a:pPr>
            <a:r>
              <a:rPr lang="en-US" b="1" i="1">
                <a:solidFill>
                  <a:srgbClr val="FF0000"/>
                </a:solidFill>
              </a:rPr>
              <a:t>Visit us!    </a:t>
            </a:r>
            <a:br>
              <a:rPr lang="en-US" sz="4000" b="1" i="1">
                <a:solidFill>
                  <a:srgbClr val="0070C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Sign-Up for our bi-weekly</a:t>
            </a:r>
            <a:r>
              <a:rPr lang="en-US" sz="3200">
                <a:solidFill>
                  <a:srgbClr val="4A66A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bulletin</a:t>
            </a:r>
            <a:endParaRPr sz="3200" b="1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Join our</a:t>
            </a:r>
            <a:r>
              <a:rPr lang="en-US" sz="3200">
                <a:solidFill>
                  <a:srgbClr val="4A66A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monthly Lunch &amp; Learns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on important topics for advocates</a:t>
            </a: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Subscribe to our podcast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to hear directly from decision-makers and powerful grassroots voices</a:t>
            </a: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Call us</a:t>
            </a: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 with any specific questions you have!</a:t>
            </a: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endParaRPr b="1" i="1">
              <a:solidFill>
                <a:srgbClr val="FF0000"/>
              </a:solidFill>
            </a:endParaRPr>
          </a:p>
        </p:txBody>
      </p:sp>
      <p:pic>
        <p:nvPicPr>
          <p:cNvPr id="288" name="Google Shape;28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0938" y="133350"/>
            <a:ext cx="5382525" cy="202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50631" y="123092"/>
            <a:ext cx="8623371" cy="93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>
                <a:solidFill>
                  <a:srgbClr val="FF0000"/>
                </a:solidFill>
              </a:rPr>
              <a:t>Today’s Agenda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313500" y="738975"/>
            <a:ext cx="11878500" cy="6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endParaRPr sz="2000" b="1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400" b="1">
                <a:solidFill>
                  <a:srgbClr val="FF0000"/>
                </a:solidFill>
              </a:rPr>
              <a:t>Welcome</a:t>
            </a:r>
            <a:r>
              <a:rPr lang="en-US" sz="2400">
                <a:solidFill>
                  <a:srgbClr val="FF0000"/>
                </a:solidFill>
              </a:rPr>
              <a:t>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2"/>
                </a:solidFill>
              </a:rPr>
              <a:t> </a:t>
            </a:r>
            <a:r>
              <a:rPr lang="en-US" sz="2400" b="1">
                <a:solidFill>
                  <a:schemeClr val="dk2"/>
                </a:solidFill>
              </a:rPr>
              <a:t>Stephen Wallace</a:t>
            </a:r>
            <a:r>
              <a:rPr lang="en-US" sz="2400">
                <a:solidFill>
                  <a:schemeClr val="dk2"/>
                </a:solidFill>
              </a:rPr>
              <a:t>, </a:t>
            </a:r>
            <a:r>
              <a:rPr lang="en-US" sz="2400" i="1">
                <a:solidFill>
                  <a:schemeClr val="dk2"/>
                </a:solidFill>
              </a:rPr>
              <a:t>Regional Engagement and Mobilization Associate, Michigan’s Children </a:t>
            </a:r>
            <a:endParaRPr sz="2400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>
                <a:solidFill>
                  <a:schemeClr val="dk2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What’s in it for Kids and Families?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>
                <a:solidFill>
                  <a:schemeClr val="dk2"/>
                </a:solidFill>
              </a:rPr>
              <a:t>The Budget Process, Michigan League for Public Policy</a:t>
            </a:r>
            <a:endParaRPr sz="2400" b="1">
              <a:solidFill>
                <a:schemeClr val="dk2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>
                <a:solidFill>
                  <a:schemeClr val="dk2"/>
                </a:solidFill>
              </a:rPr>
              <a:t>Maddie Elliott, </a:t>
            </a:r>
            <a:r>
              <a:rPr lang="en-US" sz="2400" i="1">
                <a:solidFill>
                  <a:schemeClr val="dk2"/>
                </a:solidFill>
              </a:rPr>
              <a:t>Policy and Programs Associate</a:t>
            </a:r>
            <a:endParaRPr sz="2400" i="1">
              <a:solidFill>
                <a:schemeClr val="dk2"/>
              </a:solidFill>
            </a:endParaRPr>
          </a:p>
          <a:p>
            <a:pPr marL="1371600" lvl="2" indent="-38099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 i="1">
                <a:solidFill>
                  <a:schemeClr val="dk2"/>
                </a:solidFill>
              </a:rPr>
              <a:t>Early Childhood Impact</a:t>
            </a:r>
            <a:endParaRPr sz="2400" i="1">
              <a:solidFill>
                <a:schemeClr val="dk2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>
                <a:solidFill>
                  <a:schemeClr val="dk2"/>
                </a:solidFill>
              </a:rPr>
              <a:t>Bobby Dorigo Jones, </a:t>
            </a:r>
            <a:r>
              <a:rPr lang="en-US" sz="2400" i="1">
                <a:solidFill>
                  <a:schemeClr val="dk2"/>
                </a:solidFill>
              </a:rPr>
              <a:t>Vice President, Michigan’s Children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i="1">
                <a:solidFill>
                  <a:schemeClr val="dk2"/>
                </a:solidFill>
              </a:rPr>
              <a:t>Youth and Family Highlights </a:t>
            </a:r>
            <a:endParaRPr sz="2400">
              <a:solidFill>
                <a:schemeClr val="dk2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>
                <a:solidFill>
                  <a:schemeClr val="dk2"/>
                </a:solidFill>
              </a:rPr>
              <a:t> Matt Gillard</a:t>
            </a:r>
            <a:r>
              <a:rPr lang="en-US" sz="2400">
                <a:solidFill>
                  <a:schemeClr val="dk2"/>
                </a:solidFill>
              </a:rPr>
              <a:t>, </a:t>
            </a:r>
            <a:r>
              <a:rPr lang="en-US" sz="2400" i="1">
                <a:solidFill>
                  <a:schemeClr val="dk2"/>
                </a:solidFill>
              </a:rPr>
              <a:t>President &amp; CEO, Michigan’s Children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i="1">
                <a:solidFill>
                  <a:schemeClr val="dk2"/>
                </a:solidFill>
              </a:rPr>
              <a:t>What happens next ?</a:t>
            </a:r>
            <a:endParaRPr sz="2400">
              <a:solidFill>
                <a:schemeClr val="dk2"/>
              </a:solidFill>
            </a:endParaRPr>
          </a:p>
          <a:p>
            <a:pPr marL="1600200" lvl="3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>
                <a:solidFill>
                  <a:schemeClr val="dk2"/>
                </a:solidFill>
              </a:rPr>
              <a:t>  </a:t>
            </a:r>
            <a:r>
              <a:rPr lang="en-US" sz="2400" b="1">
                <a:solidFill>
                  <a:schemeClr val="dk2"/>
                </a:solidFill>
              </a:rPr>
              <a:t>Q/A:  Audience questions </a:t>
            </a:r>
            <a:endParaRPr/>
          </a:p>
          <a:p>
            <a:pPr marL="342900" lvl="0" indent="-2209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509954" y="861647"/>
            <a:ext cx="10142805" cy="599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endParaRPr sz="2400" b="1">
              <a:solidFill>
                <a:schemeClr val="dk2"/>
              </a:solidFill>
            </a:endParaRPr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369" y="0"/>
            <a:ext cx="6711461" cy="671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0652759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endParaRPr sz="2400" b="1">
              <a:solidFill>
                <a:schemeClr val="dk2"/>
              </a:solidFill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38125"/>
            <a:ext cx="975360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/>
        </p:nvSpPr>
        <p:spPr>
          <a:xfrm>
            <a:off x="0" y="1704975"/>
            <a:ext cx="12192000" cy="9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Revisit last Year’s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https://www.michiganschildren.org/2020-2022-lunch-learn/</a:t>
            </a:r>
            <a:endParaRPr sz="28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Topics: issue advocacy, budget advocacy, election advocacy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Issues: early childhood, home visiting, kids’ mental health, state tax plans and budget planning, the provider workforce crisis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 guest panelists and pundits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Your favorite Michigan’s Children people 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592afd9c_1_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Budget Process </a:t>
            </a:r>
            <a:endParaRPr/>
          </a:p>
        </p:txBody>
      </p:sp>
      <p:pic>
        <p:nvPicPr>
          <p:cNvPr id="179" name="Google Shape;179;g208592afd9c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175" y="1157100"/>
            <a:ext cx="7533952" cy="540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08592afd9c_1_2"/>
          <p:cNvSpPr txBox="1">
            <a:spLocks noGrp="1"/>
          </p:cNvSpPr>
          <p:nvPr>
            <p:ph type="body" idx="1"/>
          </p:nvPr>
        </p:nvSpPr>
        <p:spPr>
          <a:xfrm>
            <a:off x="677334" y="13564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Budget Basics – MLPP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8592afd9c_1_476"/>
          <p:cNvSpPr txBox="1"/>
          <p:nvPr/>
        </p:nvSpPr>
        <p:spPr>
          <a:xfrm>
            <a:off x="60350" y="567475"/>
            <a:ext cx="5773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Early Childhood Highlights</a:t>
            </a:r>
            <a:r>
              <a:rPr lang="en-US" sz="3500" b="1" i="1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i="1">
              <a:solidFill>
                <a:srgbClr val="90C226"/>
              </a:solidFill>
            </a:endParaRPr>
          </a:p>
        </p:txBody>
      </p:sp>
      <p:sp>
        <p:nvSpPr>
          <p:cNvPr id="187" name="Google Shape;187;g208592afd9c_1_476"/>
          <p:cNvSpPr txBox="1"/>
          <p:nvPr/>
        </p:nvSpPr>
        <p:spPr>
          <a:xfrm>
            <a:off x="410525" y="1871475"/>
            <a:ext cx="6232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80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8"/>
              <a:buFont typeface="Noto Sans Symbols"/>
              <a:buChar char="⮚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Pre-K for all 4-year-olds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8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8"/>
              <a:buFont typeface="Noto Sans Symbols"/>
              <a:buChar char="⮚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Child care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⮚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Workforce supports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8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8"/>
              <a:buFont typeface="Noto Sans Symbols"/>
              <a:buChar char="⮚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Healthy early development – Early On and Home Visiting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8" name="Google Shape;188;g208592afd9c_1_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525" y="4204276"/>
            <a:ext cx="6106527" cy="265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08592afd9c_1_476"/>
          <p:cNvPicPr preferRelativeResize="0"/>
          <p:nvPr/>
        </p:nvPicPr>
        <p:blipFill rotWithShape="1">
          <a:blip r:embed="rId4">
            <a:alphaModFix/>
          </a:blip>
          <a:srcRect l="2194" t="3232" r="1992"/>
          <a:stretch/>
        </p:blipFill>
        <p:spPr>
          <a:xfrm>
            <a:off x="7004975" y="187525"/>
            <a:ext cx="2212300" cy="24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08592afd9c_1_476"/>
          <p:cNvSpPr txBox="1"/>
          <p:nvPr/>
        </p:nvSpPr>
        <p:spPr>
          <a:xfrm>
            <a:off x="6509900" y="2775400"/>
            <a:ext cx="346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Madeline Elliott</a:t>
            </a:r>
            <a:endParaRPr sz="1800" i="1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Policy and Programs </a:t>
            </a:r>
            <a:endParaRPr sz="1800" i="1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Associate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8592afd9c_1_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Preschool for All 4-Year-Olds</a:t>
            </a:r>
            <a:r>
              <a:rPr lang="en-US" cap="none"/>
              <a:t>  </a:t>
            </a:r>
            <a:endParaRPr/>
          </a:p>
        </p:txBody>
      </p:sp>
      <p:sp>
        <p:nvSpPr>
          <p:cNvPr id="197" name="Google Shape;197;g208592afd9c_1_24"/>
          <p:cNvSpPr txBox="1">
            <a:spLocks noGrp="1"/>
          </p:cNvSpPr>
          <p:nvPr>
            <p:ph type="body" idx="1"/>
          </p:nvPr>
        </p:nvSpPr>
        <p:spPr>
          <a:xfrm>
            <a:off x="581193" y="2180496"/>
            <a:ext cx="4876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800"/>
          </a:p>
          <a:p>
            <a:pPr marL="306000" lvl="0" indent="-31108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►"/>
            </a:pPr>
            <a:r>
              <a:rPr lang="en-US" sz="4800">
                <a:solidFill>
                  <a:schemeClr val="dk2"/>
                </a:solidFill>
              </a:rPr>
              <a:t>By the end of the Governor’s second term </a:t>
            </a:r>
            <a:endParaRPr sz="4800">
              <a:solidFill>
                <a:schemeClr val="dk2"/>
              </a:solidFill>
            </a:endParaRPr>
          </a:p>
          <a:p>
            <a:pPr marL="306000" lvl="0" indent="-31108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►"/>
            </a:pPr>
            <a:r>
              <a:rPr lang="en-US" sz="4800">
                <a:solidFill>
                  <a:schemeClr val="dk2"/>
                </a:solidFill>
              </a:rPr>
              <a:t>Support preK expansion in </a:t>
            </a:r>
            <a:r>
              <a:rPr lang="en-US" sz="4800">
                <a:solidFill>
                  <a:schemeClr val="dk2"/>
                </a:solidFill>
                <a:highlight>
                  <a:schemeClr val="lt1"/>
                </a:highlight>
              </a:rPr>
              <a:t>school-based and community-based classrooms</a:t>
            </a:r>
            <a:endParaRPr sz="48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306000" lvl="0" indent="-31108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►"/>
            </a:pPr>
            <a:r>
              <a:rPr lang="en-US" sz="4800">
                <a:solidFill>
                  <a:schemeClr val="dk2"/>
                </a:solidFill>
                <a:highlight>
                  <a:schemeClr val="lt1"/>
                </a:highlight>
              </a:rPr>
              <a:t>Expand eligibility for GSRP from 250% of the federal poverty limit to 300%</a:t>
            </a:r>
            <a:endParaRPr sz="48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306000" lvl="0" indent="-31108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►"/>
            </a:pPr>
            <a:r>
              <a:rPr lang="en-US" sz="4800">
                <a:solidFill>
                  <a:schemeClr val="dk2"/>
                </a:solidFill>
                <a:highlight>
                  <a:schemeClr val="lt1"/>
                </a:highlight>
              </a:rPr>
              <a:t>Increasing the per pupil amount from $9,150 to $9,608</a:t>
            </a:r>
            <a:endParaRPr sz="48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1" indent="0" algn="l" rtl="0">
              <a:spcBef>
                <a:spcPts val="960"/>
              </a:spcBef>
              <a:spcAft>
                <a:spcPts val="0"/>
              </a:spcAft>
              <a:buSzPct val="50953"/>
              <a:buFont typeface="Courier New"/>
              <a:buNone/>
            </a:pPr>
            <a:endParaRPr sz="3250"/>
          </a:p>
          <a:p>
            <a:pPr marL="323999" lvl="1" indent="0" algn="l" rtl="0">
              <a:spcBef>
                <a:spcPts val="920"/>
              </a:spcBef>
              <a:spcAft>
                <a:spcPts val="0"/>
              </a:spcAft>
              <a:buSzPct val="92000"/>
              <a:buNone/>
            </a:pPr>
            <a:endParaRPr b="1"/>
          </a:p>
        </p:txBody>
      </p:sp>
      <p:pic>
        <p:nvPicPr>
          <p:cNvPr id="198" name="Google Shape;198;g208592afd9c_1_24" descr="A person standing at a podiu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4250" y="2180500"/>
            <a:ext cx="5880150" cy="392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8592afd9c_1_31"/>
          <p:cNvSpPr txBox="1">
            <a:spLocks noGrp="1"/>
          </p:cNvSpPr>
          <p:nvPr>
            <p:ph type="title"/>
          </p:nvPr>
        </p:nvSpPr>
        <p:spPr>
          <a:xfrm>
            <a:off x="886584" y="1515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cap="none"/>
              <a:t>Pre</a:t>
            </a:r>
            <a:r>
              <a:rPr lang="en-US"/>
              <a:t>school</a:t>
            </a:r>
            <a:r>
              <a:rPr lang="en-US" cap="none"/>
              <a:t> for All </a:t>
            </a:r>
            <a:r>
              <a:rPr lang="en-US"/>
              <a:t>Continued</a:t>
            </a:r>
            <a:r>
              <a:rPr lang="en-US" cap="none"/>
              <a:t> </a:t>
            </a:r>
            <a:endParaRPr/>
          </a:p>
        </p:txBody>
      </p:sp>
      <p:sp>
        <p:nvSpPr>
          <p:cNvPr id="204" name="Google Shape;204;g208592afd9c_1_31"/>
          <p:cNvSpPr txBox="1">
            <a:spLocks noGrp="1"/>
          </p:cNvSpPr>
          <p:nvPr>
            <p:ph type="body" idx="2"/>
          </p:nvPr>
        </p:nvSpPr>
        <p:spPr>
          <a:xfrm>
            <a:off x="886575" y="1238725"/>
            <a:ext cx="88365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  <a:p>
            <a:pPr marL="914400" lvl="0" indent="0" algn="l" rtl="0">
              <a:spcBef>
                <a:spcPts val="896"/>
              </a:spcBef>
              <a:spcAft>
                <a:spcPts val="0"/>
              </a:spcAft>
              <a:buNone/>
            </a:pPr>
            <a:endParaRPr sz="7100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None/>
            </a:pPr>
            <a:endParaRPr sz="71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7600">
                <a:highlight>
                  <a:schemeClr val="lt1"/>
                </a:highlight>
              </a:rPr>
              <a:t>Expanding the number of days covered by GSRP </a:t>
            </a:r>
            <a:endParaRPr sz="7600">
              <a:highlight>
                <a:schemeClr val="lt1"/>
              </a:highlight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7600"/>
              <a:t>$50M start up grants for 2,000 new classrooms (one-time; work project) </a:t>
            </a:r>
            <a:endParaRPr sz="76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7600"/>
              <a:t>$10M for an outreach campaign (one-time) </a:t>
            </a:r>
            <a:endParaRPr sz="76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7600"/>
              <a:t>$18M for transportation (ongoing) </a:t>
            </a:r>
            <a:endParaRPr sz="7600"/>
          </a:p>
          <a:p>
            <a:pPr marL="914400" lvl="0" indent="0" algn="l" rtl="0">
              <a:spcBef>
                <a:spcPts val="896"/>
              </a:spcBef>
              <a:spcAft>
                <a:spcPts val="0"/>
              </a:spcAft>
              <a:buNone/>
            </a:pPr>
            <a:endParaRPr sz="7100"/>
          </a:p>
          <a:p>
            <a:pPr marL="914400" lvl="0" indent="0" algn="l" rtl="0">
              <a:spcBef>
                <a:spcPts val="896"/>
              </a:spcBef>
              <a:spcAft>
                <a:spcPts val="0"/>
              </a:spcAft>
              <a:buNone/>
            </a:pPr>
            <a:endParaRPr sz="7100"/>
          </a:p>
          <a:p>
            <a:pPr marL="629920" lvl="1" indent="-218973" algn="l" rtl="0">
              <a:spcBef>
                <a:spcPts val="896"/>
              </a:spcBef>
              <a:spcAft>
                <a:spcPts val="0"/>
              </a:spcAft>
              <a:buSzPts val="368"/>
              <a:buFont typeface="Courier New"/>
              <a:buNone/>
            </a:pPr>
            <a:endParaRPr sz="7100"/>
          </a:p>
          <a:p>
            <a:pPr marL="0" lvl="0" indent="0" algn="l" rtl="0">
              <a:spcBef>
                <a:spcPts val="933"/>
              </a:spcBef>
              <a:spcAft>
                <a:spcPts val="0"/>
              </a:spcAft>
              <a:buSzPct val="91999"/>
              <a:buNone/>
            </a:pPr>
            <a:endParaRPr/>
          </a:p>
          <a:p>
            <a:pPr marL="305435" lvl="0" indent="-208165" algn="l" rtl="0">
              <a:spcBef>
                <a:spcPts val="933"/>
              </a:spcBef>
              <a:spcAft>
                <a:spcPts val="0"/>
              </a:spcAft>
              <a:buSzPct val="91999"/>
              <a:buNone/>
            </a:pPr>
            <a:endParaRPr/>
          </a:p>
        </p:txBody>
      </p:sp>
      <p:pic>
        <p:nvPicPr>
          <p:cNvPr id="205" name="Google Shape;205;g208592afd9c_1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917" y="4496300"/>
            <a:ext cx="5912909" cy="236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8592afd9c_1_39"/>
          <p:cNvSpPr txBox="1">
            <a:spLocks noGrp="1"/>
          </p:cNvSpPr>
          <p:nvPr>
            <p:ph type="title"/>
          </p:nvPr>
        </p:nvSpPr>
        <p:spPr>
          <a:xfrm>
            <a:off x="1797609" y="-2046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cap="none"/>
              <a:t>Child Care Highlights</a:t>
            </a:r>
            <a:endParaRPr cap="none"/>
          </a:p>
        </p:txBody>
      </p:sp>
      <p:sp>
        <p:nvSpPr>
          <p:cNvPr id="212" name="Google Shape;212;g208592afd9c_1_39"/>
          <p:cNvSpPr txBox="1"/>
          <p:nvPr/>
        </p:nvSpPr>
        <p:spPr>
          <a:xfrm>
            <a:off x="549575" y="1413750"/>
            <a:ext cx="68070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●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$50M to grow the early childhood workforce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○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needs assessment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○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navigation services for workforce - increased recruitment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○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strengthen career pathways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○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training and credentialing options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○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pilot strategies to recruit and retain workforce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g208592afd9c_1_39"/>
          <p:cNvSpPr txBox="1"/>
          <p:nvPr/>
        </p:nvSpPr>
        <p:spPr>
          <a:xfrm>
            <a:off x="549575" y="4002000"/>
            <a:ext cx="67179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●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$24M for a refundable income tax credit for early childhood educators - $1-3,000 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○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child care, preschool, and after-school programs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○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To qualify, professionals must: 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■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Work in licensed child care facility that participates in Great Start to Quality 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■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Work at least part time (1,040 hours in a year)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rebuchet MS"/>
              <a:buChar char="■"/>
            </a:pPr>
            <a:r>
              <a:rPr lang="en-US" sz="1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Participate in the Registry</a:t>
            </a:r>
            <a:endParaRPr sz="19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4" name="Google Shape;214;g208592afd9c_1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8300" y="2225875"/>
            <a:ext cx="4049375" cy="31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Widescreen</PresentationFormat>
  <Paragraphs>186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Georgia</vt:lpstr>
      <vt:lpstr>Gill Sans</vt:lpstr>
      <vt:lpstr>Noto Sans Symbols</vt:lpstr>
      <vt:lpstr>Trebuchet MS</vt:lpstr>
      <vt:lpstr>Facet</vt:lpstr>
      <vt:lpstr> Governor Whitmer’s FY2023-24 Budget: What’s in it for Kids and Families</vt:lpstr>
      <vt:lpstr>Today’s Agenda  </vt:lpstr>
      <vt:lpstr>PowerPoint Presentation</vt:lpstr>
      <vt:lpstr>PowerPoint Presentation</vt:lpstr>
      <vt:lpstr>The Budget Process </vt:lpstr>
      <vt:lpstr>PowerPoint Presentation</vt:lpstr>
      <vt:lpstr>Preschool for All 4-Year-Olds  </vt:lpstr>
      <vt:lpstr>Preschool for All Continued </vt:lpstr>
      <vt:lpstr>Child Care Highlights</vt:lpstr>
      <vt:lpstr>Child Care Highlights Continued </vt:lpstr>
      <vt:lpstr>Healthy Development </vt:lpstr>
      <vt:lpstr>Youth and Family Highlights</vt:lpstr>
      <vt:lpstr>Juvenile Justice</vt:lpstr>
      <vt:lpstr>Adult Education</vt:lpstr>
      <vt:lpstr>K-12 and Afterschool</vt:lpstr>
      <vt:lpstr>Foster Care &amp; Homelessness</vt:lpstr>
      <vt:lpstr>  What’s Next?     </vt:lpstr>
      <vt:lpstr> Questions?          </vt:lpstr>
      <vt:lpstr>      Visit us!      Sign-Up for our bi-weekly bulletin  Join our monthly Lunch &amp; Learns on important topics for advocates  Subscribe to our podcast to hear directly from decision-makers and powerful grassroots voices  Call us with any specific questions you have!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Governor Whitmer’s FY2023-24 Budget: What’s in it for Kids and Families</dc:title>
  <dc:creator>Teri Banas</dc:creator>
  <cp:lastModifiedBy>Kali Montgomery</cp:lastModifiedBy>
  <cp:revision>1</cp:revision>
  <dcterms:created xsi:type="dcterms:W3CDTF">2022-09-20T23:18:01Z</dcterms:created>
  <dcterms:modified xsi:type="dcterms:W3CDTF">2023-02-16T15:23:46Z</dcterms:modified>
</cp:coreProperties>
</file>