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i4rY0QM5co3lzHdPme1NquRrUn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-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31462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7760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Teri offers Upcoming programmatic news.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Last L&amp;L of the year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Please revisit our L&amp;L programs and Podcasts to learn more about . 30 guests over the p[ast year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 </a:t>
            </a:r>
            <a:endParaRPr/>
          </a:p>
        </p:txBody>
      </p:sp>
      <p:sp>
        <p:nvSpPr>
          <p:cNvPr id="154" name="Google Shape;15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287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Mark your calendar. Registration opens this week</a:t>
            </a:r>
            <a:r>
              <a:rPr lang="en-US" baseline="0" dirty="0"/>
              <a:t> under the Events tab at www.michiganschildren.org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161" name="Google Shape;16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228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9802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608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7262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7731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Re-vist a slew of programs from the year. Don’t forget to catch our podcast too.  Sign up for our bulletin on the website .  Always looking for presenters/panelists and topics. Send us yours.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Podca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https://www.michiganschildren.org/michigan-children-e-bulletin/st – under the resource tab https://www.michiganschildren.org/speaking-for-kids-the-podcast/</a:t>
            </a:r>
            <a:endParaRPr/>
          </a:p>
        </p:txBody>
      </p:sp>
      <p:sp>
        <p:nvSpPr>
          <p:cNvPr id="168" name="Google Shape;16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8996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08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5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31" name="Google Shape;31;p1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5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4" name="Google Shape;34;p15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5" name="Google Shape;35;p15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6" name="Google Shape;36;p1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25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8" name="Google Shape;108;p25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7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3" name="Google Shape;123;p27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0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23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4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" name="Google Shape;14;p14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4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7" name="Google Shape;17;p14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14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9" name="Google Shape;19;p1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4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ittees.senate.michigan.gov/" TargetMode="External"/><Relationship Id="rId5" Type="http://schemas.openxmlformats.org/officeDocument/2006/relationships/hyperlink" Target="https://www.house.mi.gov/Committees" TargetMode="External"/><Relationship Id="rId4" Type="http://schemas.openxmlformats.org/officeDocument/2006/relationships/hyperlink" Target="https://mcusercontent.com/aac06e4f230172d09a832174b/files/3dab4c3a-a984-096a-2f8e-9c41aa3240a6/MI_Legislative_Committees_and_Members_2023_23_Final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iganschildren.org/michigan-children-e-bulleti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michiganschildren.org/speaking-for-kids-the-podcast/" TargetMode="External"/><Relationship Id="rId4" Type="http://schemas.openxmlformats.org/officeDocument/2006/relationships/hyperlink" Target="https://www.michiganschildren.org/2020-2022-lunch-lear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>
            <a:spLocks noGrp="1"/>
          </p:cNvSpPr>
          <p:nvPr>
            <p:ph type="ctrTitle"/>
          </p:nvPr>
        </p:nvSpPr>
        <p:spPr>
          <a:xfrm>
            <a:off x="1507067" y="2189980"/>
            <a:ext cx="7767000" cy="16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Trebuchet MS"/>
              <a:buNone/>
            </a:pPr>
            <a:r>
              <a:rPr lang="en-US" sz="3600" i="1" dirty="0">
                <a:solidFill>
                  <a:srgbClr val="002060"/>
                </a:solidFill>
              </a:rPr>
              <a:t>Where the Sausage is Made: How legislative committees work and what advocates should know</a:t>
            </a:r>
            <a:endParaRPr sz="3600" i="1" dirty="0">
              <a:solidFill>
                <a:srgbClr val="002060"/>
              </a:solidFill>
            </a:endParaRPr>
          </a:p>
        </p:txBody>
      </p:sp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dirty="0">
                <a:solidFill>
                  <a:srgbClr val="0070C0"/>
                </a:solidFill>
              </a:rPr>
              <a:t>Michigan’s Children Lunch &amp; Learn </a:t>
            </a:r>
            <a:endParaRPr dirty="0"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000" dirty="0">
                <a:solidFill>
                  <a:srgbClr val="0070C0"/>
                </a:solidFill>
              </a:rPr>
              <a:t>January 18, 2023</a:t>
            </a:r>
            <a:endParaRPr sz="2000" dirty="0">
              <a:solidFill>
                <a:srgbClr val="0070C0"/>
              </a:solidFill>
            </a:endParaRPr>
          </a:p>
        </p:txBody>
      </p:sp>
      <p:pic>
        <p:nvPicPr>
          <p:cNvPr id="149" name="Google Shape;14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3223" y="288128"/>
            <a:ext cx="2908626" cy="140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9269" y="4835770"/>
            <a:ext cx="17526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>
            <a:spLocks noGrp="1"/>
          </p:cNvSpPr>
          <p:nvPr>
            <p:ph type="title"/>
          </p:nvPr>
        </p:nvSpPr>
        <p:spPr>
          <a:xfrm>
            <a:off x="650631" y="123092"/>
            <a:ext cx="8623371" cy="93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rebuchet MS"/>
              <a:buNone/>
            </a:pPr>
            <a:r>
              <a:rPr lang="en-US">
                <a:solidFill>
                  <a:srgbClr val="FF0000"/>
                </a:solidFill>
              </a:rPr>
              <a:t>Today’s Agenda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rebuchet MS"/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rebuchet MS"/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57" name="Google Shape;157;p2"/>
          <p:cNvSpPr txBox="1">
            <a:spLocks noGrp="1"/>
          </p:cNvSpPr>
          <p:nvPr>
            <p:ph type="body" idx="1"/>
          </p:nvPr>
        </p:nvSpPr>
        <p:spPr>
          <a:xfrm>
            <a:off x="313500" y="738975"/>
            <a:ext cx="11878500" cy="61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sz="2000" b="1" dirty="0">
              <a:solidFill>
                <a:srgbClr val="FF000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 sz="2400" b="1" dirty="0">
                <a:solidFill>
                  <a:srgbClr val="FF0000"/>
                </a:solidFill>
              </a:rPr>
              <a:t>Welcome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b="1" dirty="0">
                <a:solidFill>
                  <a:schemeClr val="dk2"/>
                </a:solidFill>
              </a:rPr>
              <a:t>Teri Banas</a:t>
            </a:r>
            <a:r>
              <a:rPr lang="en-US" sz="2400" dirty="0">
                <a:solidFill>
                  <a:schemeClr val="dk2"/>
                </a:solidFill>
              </a:rPr>
              <a:t>, </a:t>
            </a:r>
            <a:r>
              <a:rPr lang="en-US" sz="2400" i="1" dirty="0">
                <a:solidFill>
                  <a:schemeClr val="dk2"/>
                </a:solidFill>
              </a:rPr>
              <a:t>Director of Programs &amp; Communications, Michigan’s Children (10  minutes)</a:t>
            </a:r>
            <a:endParaRPr sz="2400" dirty="0">
              <a:solidFill>
                <a:schemeClr val="dk2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b="1" dirty="0">
                <a:solidFill>
                  <a:schemeClr val="dk2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Where the Sausage is Made 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b="1" dirty="0">
                <a:solidFill>
                  <a:schemeClr val="dk2"/>
                </a:solidFill>
              </a:rPr>
              <a:t>Bobby Dorigo Jones, </a:t>
            </a:r>
            <a:r>
              <a:rPr lang="en-US" sz="2400" i="1" dirty="0">
                <a:solidFill>
                  <a:schemeClr val="dk2"/>
                </a:solidFill>
              </a:rPr>
              <a:t>Vice President, Michigan’s Children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i="1" dirty="0">
                <a:solidFill>
                  <a:schemeClr val="dk2"/>
                </a:solidFill>
              </a:rPr>
              <a:t>Overview of standing committees and their roles (15 minutes)</a:t>
            </a:r>
            <a:endParaRPr sz="2400" dirty="0">
              <a:solidFill>
                <a:schemeClr val="dk2"/>
              </a:solidFill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b="1" dirty="0">
                <a:solidFill>
                  <a:schemeClr val="dk2"/>
                </a:solidFill>
              </a:rPr>
              <a:t> Matt Gillard</a:t>
            </a:r>
            <a:r>
              <a:rPr lang="en-US" sz="2400" dirty="0">
                <a:solidFill>
                  <a:schemeClr val="dk2"/>
                </a:solidFill>
              </a:rPr>
              <a:t>, </a:t>
            </a:r>
            <a:r>
              <a:rPr lang="en-US" sz="2400" i="1" dirty="0">
                <a:solidFill>
                  <a:schemeClr val="dk2"/>
                </a:solidFill>
              </a:rPr>
              <a:t>President &amp; CEO, Michigan’s Children (20 minutes)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i="1" dirty="0">
                <a:solidFill>
                  <a:schemeClr val="dk2"/>
                </a:solidFill>
              </a:rPr>
              <a:t>Who's who ?</a:t>
            </a:r>
            <a:endParaRPr sz="2400" i="1" dirty="0">
              <a:solidFill>
                <a:schemeClr val="dk2"/>
              </a:solidFill>
            </a:endParaRPr>
          </a:p>
          <a:p>
            <a:pPr marL="1600200" lvl="3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►"/>
            </a:pPr>
            <a:r>
              <a:rPr lang="en-US" sz="2400" i="1" dirty="0">
                <a:solidFill>
                  <a:schemeClr val="dk2"/>
                </a:solidFill>
              </a:rPr>
              <a:t>What are the Standing Committees in the House and their membership</a:t>
            </a:r>
            <a:endParaRPr sz="2400" i="1" dirty="0">
              <a:solidFill>
                <a:schemeClr val="dk2"/>
              </a:solidFill>
            </a:endParaRPr>
          </a:p>
          <a:p>
            <a:pPr marL="1600200" lvl="3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►"/>
            </a:pPr>
            <a:r>
              <a:rPr lang="en-US" sz="2400" i="1" dirty="0">
                <a:solidFill>
                  <a:schemeClr val="dk2"/>
                </a:solidFill>
              </a:rPr>
              <a:t>What are the Standing Committees in the Senate and their membership</a:t>
            </a:r>
            <a:endParaRPr sz="2400" i="1" dirty="0">
              <a:solidFill>
                <a:schemeClr val="dk2"/>
              </a:solidFill>
            </a:endParaRPr>
          </a:p>
          <a:p>
            <a:pPr marL="1600200" lvl="3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►"/>
            </a:pPr>
            <a:r>
              <a:rPr lang="en-US" sz="2400" i="1" dirty="0">
                <a:solidFill>
                  <a:schemeClr val="dk2"/>
                </a:solidFill>
              </a:rPr>
              <a:t>Opportunities for championing specific issues before these panels </a:t>
            </a:r>
            <a:endParaRPr sz="2400" dirty="0">
              <a:solidFill>
                <a:schemeClr val="dk2"/>
              </a:solidFill>
            </a:endParaRPr>
          </a:p>
          <a:p>
            <a:pPr marL="1600200" lvl="3" indent="-289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►"/>
            </a:pPr>
            <a:r>
              <a:rPr lang="en-US" sz="2400" dirty="0">
                <a:solidFill>
                  <a:schemeClr val="dk2"/>
                </a:solidFill>
              </a:rPr>
              <a:t>  </a:t>
            </a:r>
            <a:r>
              <a:rPr lang="en-US" sz="2400" b="1" dirty="0">
                <a:solidFill>
                  <a:schemeClr val="dk2"/>
                </a:solidFill>
              </a:rPr>
              <a:t>Q/A:  Audience questions (15 minutes)</a:t>
            </a:r>
            <a:endParaRPr dirty="0"/>
          </a:p>
          <a:p>
            <a:pPr marL="342900" lvl="0" indent="-2209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/>
          <p:cNvSpPr txBox="1">
            <a:spLocks noGrp="1"/>
          </p:cNvSpPr>
          <p:nvPr>
            <p:ph type="body" idx="1"/>
          </p:nvPr>
        </p:nvSpPr>
        <p:spPr>
          <a:xfrm>
            <a:off x="509954" y="861647"/>
            <a:ext cx="10142805" cy="5996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 sz="2000" b="1">
                <a:solidFill>
                  <a:srgbClr val="FF0000"/>
                </a:solidFill>
              </a:rPr>
              <a:t> </a:t>
            </a:r>
            <a:endParaRPr sz="2400" b="1">
              <a:solidFill>
                <a:schemeClr val="dk2"/>
              </a:solidFill>
            </a:endParaRPr>
          </a:p>
        </p:txBody>
      </p:sp>
      <p:pic>
        <p:nvPicPr>
          <p:cNvPr id="164" name="Google Shape;16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5369" y="0"/>
            <a:ext cx="6711461" cy="6711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>
            <a:spLocks noGrp="1"/>
          </p:cNvSpPr>
          <p:nvPr>
            <p:ph type="title"/>
          </p:nvPr>
        </p:nvSpPr>
        <p:spPr>
          <a:xfrm>
            <a:off x="152400" y="140116"/>
            <a:ext cx="10195560" cy="978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rebuchet MS"/>
              <a:buNone/>
            </a:pPr>
            <a:r>
              <a:rPr lang="en-US" i="1">
                <a:solidFill>
                  <a:srgbClr val="FF0000"/>
                </a:solidFill>
              </a:rPr>
              <a:t>An Overview of the Legislative Committee Structure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7108825" y="3473921"/>
            <a:ext cx="1815042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3404D"/>
                </a:solidFill>
                <a:latin typeface="Georgia"/>
                <a:ea typeface="Georgia"/>
                <a:cs typeface="Georgia"/>
                <a:sym typeface="Georgia"/>
              </a:rPr>
              <a:t>  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0" name="Google Shape;180;p5"/>
          <p:cNvSpPr txBox="1"/>
          <p:nvPr/>
        </p:nvSpPr>
        <p:spPr>
          <a:xfrm>
            <a:off x="152400" y="920775"/>
            <a:ext cx="9050700" cy="7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en-US" sz="36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 the most part, committees focus on </a:t>
            </a:r>
            <a:r>
              <a:rPr lang="en-US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policy</a:t>
            </a: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or </a:t>
            </a:r>
            <a:r>
              <a:rPr lang="en-US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budgeting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do the Committees function?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first place a bill or resolution goes is to a committee.</a:t>
            </a:r>
            <a:br>
              <a:rPr lang="en-US" sz="2400" b="1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2400" b="1"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committee appointments are made</a:t>
            </a:r>
            <a:endParaRPr sz="2400" b="1"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At “hearings”, committee members:</a:t>
            </a:r>
            <a:endParaRPr sz="2400" b="1"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</a:pPr>
            <a:r>
              <a:rPr lang="en-US" sz="2400" b="1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Consider issues and bills</a:t>
            </a:r>
            <a:endParaRPr sz="2400" b="1"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</a:pPr>
            <a:r>
              <a:rPr lang="en-US" sz="2400" b="1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Debit the merits of potential legislation</a:t>
            </a:r>
            <a:endParaRPr sz="2400" b="1"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</a:pPr>
            <a:r>
              <a:rPr lang="en-US" sz="2400" b="1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Make amendments to bills</a:t>
            </a:r>
            <a:endParaRPr sz="2400" b="1"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</a:pPr>
            <a:r>
              <a:rPr lang="en-US" sz="2400" b="1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Vote to either approve bills for a vote in the full House or Senate or reject them</a:t>
            </a:r>
            <a:endParaRPr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1" name="Google Shape;181;p5"/>
          <p:cNvPicPr preferRelativeResize="0"/>
          <p:nvPr/>
        </p:nvPicPr>
        <p:blipFill rotWithShape="1">
          <a:blip r:embed="rId3">
            <a:alphaModFix/>
          </a:blip>
          <a:srcRect l="17643" t="10743" r="18254" b="24804"/>
          <a:stretch/>
        </p:blipFill>
        <p:spPr>
          <a:xfrm>
            <a:off x="9203229" y="1032874"/>
            <a:ext cx="2594264" cy="3261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5"/>
          <p:cNvSpPr txBox="1"/>
          <p:nvPr/>
        </p:nvSpPr>
        <p:spPr>
          <a:xfrm>
            <a:off x="9203228" y="4404360"/>
            <a:ext cx="259426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Bobby Dorigo Jones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Vice President, Michigan’s Children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 txBox="1">
            <a:spLocks noGrp="1"/>
          </p:cNvSpPr>
          <p:nvPr>
            <p:ph type="title"/>
          </p:nvPr>
        </p:nvSpPr>
        <p:spPr>
          <a:xfrm>
            <a:off x="152400" y="140116"/>
            <a:ext cx="9274003" cy="859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rebuchet MS"/>
              <a:buNone/>
            </a:pPr>
            <a:r>
              <a:rPr lang="en-US" i="1">
                <a:solidFill>
                  <a:srgbClr val="FF0000"/>
                </a:solidFill>
              </a:rPr>
              <a:t>Champions for Advocacy   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152400" y="1000050"/>
            <a:ext cx="8587200" cy="83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Why does this matter for advocates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Committee members can be powerful allies</a:t>
            </a:r>
            <a:endParaRPr sz="24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If a priority that you care about does not have support in the committee most likely to consider it, then it has little chance of passing</a:t>
            </a:r>
            <a:b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Committee members can shine a spotlight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•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Committees can hold hearings about key issues even when there is not pending legislation - and give your issue a playform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•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Committee members don’t often change during a Session, so it is important to build relationships with members.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9" name="Google Shape;189;p6"/>
          <p:cNvPicPr preferRelativeResize="0"/>
          <p:nvPr/>
        </p:nvPicPr>
        <p:blipFill rotWithShape="1">
          <a:blip r:embed="rId3">
            <a:alphaModFix/>
          </a:blip>
          <a:srcRect l="17643" t="10743" r="18254" b="24804"/>
          <a:stretch/>
        </p:blipFill>
        <p:spPr>
          <a:xfrm>
            <a:off x="9128760" y="1000058"/>
            <a:ext cx="2594264" cy="326136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"/>
          <p:cNvSpPr txBox="1"/>
          <p:nvPr/>
        </p:nvSpPr>
        <p:spPr>
          <a:xfrm>
            <a:off x="8923866" y="4602480"/>
            <a:ext cx="308525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Bobby Dorigo Jones,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Vice President, Michigan’s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Children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326880" cy="5978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rebuchet MS"/>
              <a:buNone/>
            </a:pPr>
            <a:r>
              <a:rPr lang="en-US" b="1" i="1">
                <a:solidFill>
                  <a:srgbClr val="FF0000"/>
                </a:solidFill>
              </a:rPr>
              <a:t>  Who's Who?</a:t>
            </a:r>
            <a:br>
              <a:rPr lang="en-US" b="1" i="1">
                <a:solidFill>
                  <a:srgbClr val="FF0000"/>
                </a:solidFill>
              </a:rPr>
            </a:br>
            <a:br>
              <a:rPr lang="en-US" b="1" i="1">
                <a:solidFill>
                  <a:srgbClr val="FF0000"/>
                </a:solidFill>
              </a:rPr>
            </a:br>
            <a:br>
              <a:rPr lang="en-US" b="1" i="1">
                <a:solidFill>
                  <a:srgbClr val="FF0000"/>
                </a:solidFill>
              </a:rPr>
            </a:br>
            <a:br>
              <a:rPr lang="en-US" b="1" i="1">
                <a:solidFill>
                  <a:srgbClr val="FF0000"/>
                </a:solidFill>
              </a:rPr>
            </a:br>
            <a:br>
              <a:rPr lang="en-US" sz="3200" b="1" i="1">
                <a:solidFill>
                  <a:srgbClr val="FF0000"/>
                </a:solidFill>
              </a:rPr>
            </a:br>
            <a:endParaRPr sz="3200" b="1" i="1">
              <a:solidFill>
                <a:srgbClr val="FF0000"/>
              </a:solidFill>
            </a:endParaRPr>
          </a:p>
        </p:txBody>
      </p:sp>
      <p:pic>
        <p:nvPicPr>
          <p:cNvPr id="197" name="Google Shape;197;p8"/>
          <p:cNvPicPr preferRelativeResize="0"/>
          <p:nvPr/>
        </p:nvPicPr>
        <p:blipFill rotWithShape="1">
          <a:blip r:embed="rId3">
            <a:alphaModFix/>
          </a:blip>
          <a:srcRect l="20391" t="9876" r="16008" b="21852"/>
          <a:stretch/>
        </p:blipFill>
        <p:spPr>
          <a:xfrm>
            <a:off x="9326880" y="0"/>
            <a:ext cx="2636520" cy="353766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8"/>
          <p:cNvSpPr txBox="1"/>
          <p:nvPr/>
        </p:nvSpPr>
        <p:spPr>
          <a:xfrm>
            <a:off x="-208547" y="641684"/>
            <a:ext cx="9535467" cy="9202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2023-2024 Committees Related to Children, Youth and Families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342900"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See our list of key committees – chairs and members – for committees of special interest to children youth and families in </a:t>
            </a:r>
            <a:r>
              <a:rPr lang="en-US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this PDF document. </a:t>
            </a:r>
            <a:endParaRPr lang="en-US" sz="2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342900">
              <a:buClr>
                <a:schemeClr val="dk1"/>
              </a:buClr>
              <a:buSzPts val="2400"/>
              <a:buFont typeface="Arial"/>
              <a:buChar char="•"/>
            </a:pPr>
            <a:endParaRPr lang="en-US" sz="2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State House of Representatives will be uploading soon a new list of all </a:t>
            </a:r>
            <a:r>
              <a:rPr lang="en-US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2023-2024 committees here.</a:t>
            </a:r>
            <a:r>
              <a:rPr lang="en-US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The state Senate has already uploaded its list of </a:t>
            </a:r>
            <a:r>
              <a:rPr lang="en-US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2023-2024 committee assignments here</a:t>
            </a:r>
            <a:r>
              <a:rPr lang="en-US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sz="2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few Standing Committees of Note </a:t>
            </a:r>
            <a:endParaRPr sz="20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17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Appropriations </a:t>
            </a:r>
            <a:endParaRPr sz="17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17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Criminal Justice</a:t>
            </a:r>
            <a:endParaRPr sz="17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17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Education</a:t>
            </a:r>
            <a:endParaRPr sz="17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17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Family, Children, and Seniors</a:t>
            </a:r>
            <a:endParaRPr sz="17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17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Finance </a:t>
            </a: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</a:pPr>
            <a:r>
              <a:rPr lang="en-US" sz="17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Tax Policy</a:t>
            </a:r>
            <a:endParaRPr sz="17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9" name="Google Shape;199;p8"/>
          <p:cNvSpPr txBox="1"/>
          <p:nvPr/>
        </p:nvSpPr>
        <p:spPr>
          <a:xfrm>
            <a:off x="9351498" y="3537668"/>
            <a:ext cx="28405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Matt Gillard,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President &amp; CEO,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Michigan’s Children</a:t>
            </a:r>
            <a:endParaRPr sz="1800"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"/>
          <p:cNvSpPr txBox="1">
            <a:spLocks noGrp="1"/>
          </p:cNvSpPr>
          <p:nvPr>
            <p:ph type="title"/>
          </p:nvPr>
        </p:nvSpPr>
        <p:spPr>
          <a:xfrm>
            <a:off x="492369" y="123092"/>
            <a:ext cx="9284677" cy="6541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rebuchet MS"/>
              <a:buNone/>
            </a:pPr>
            <a:br>
              <a:rPr lang="en-US" b="1" i="1" dirty="0">
                <a:solidFill>
                  <a:srgbClr val="FF0000"/>
                </a:solidFill>
              </a:rPr>
            </a:br>
            <a:r>
              <a:rPr lang="en-US" b="1" i="1" dirty="0">
                <a:solidFill>
                  <a:srgbClr val="FF0000"/>
                </a:solidFill>
              </a:rPr>
              <a:t>Questions?</a:t>
            </a:r>
            <a:br>
              <a:rPr lang="en-US" b="1" i="1" dirty="0">
                <a:solidFill>
                  <a:srgbClr val="FF0000"/>
                </a:solidFill>
              </a:rPr>
            </a:br>
            <a:br>
              <a:rPr lang="en-US" b="1" i="1" dirty="0">
                <a:solidFill>
                  <a:srgbClr val="FF0000"/>
                </a:solidFill>
              </a:rPr>
            </a:br>
            <a:br>
              <a:rPr lang="en-US" b="1" i="1" dirty="0">
                <a:solidFill>
                  <a:srgbClr val="FF0000"/>
                </a:solidFill>
              </a:rPr>
            </a:br>
            <a:br>
              <a:rPr lang="en-US" b="1" i="1" dirty="0">
                <a:solidFill>
                  <a:srgbClr val="FF0000"/>
                </a:solidFill>
              </a:rPr>
            </a:br>
            <a:br>
              <a:rPr lang="en-US" b="1" i="1" dirty="0">
                <a:solidFill>
                  <a:srgbClr val="FF0000"/>
                </a:solidFill>
              </a:rPr>
            </a:br>
            <a:r>
              <a:rPr lang="en-US" b="1" i="1" dirty="0">
                <a:solidFill>
                  <a:srgbClr val="FF0000"/>
                </a:solidFill>
              </a:rPr>
              <a:t>    </a:t>
            </a:r>
            <a:br>
              <a:rPr lang="en-US" b="1" i="1" dirty="0">
                <a:solidFill>
                  <a:srgbClr val="FF0000"/>
                </a:solidFill>
              </a:rPr>
            </a:br>
            <a:endParaRPr b="1" i="1" dirty="0">
              <a:solidFill>
                <a:srgbClr val="FF0000"/>
              </a:solidFill>
            </a:endParaRPr>
          </a:p>
        </p:txBody>
      </p:sp>
      <p:sp>
        <p:nvSpPr>
          <p:cNvPr id="206" name="Google Shape;206;p12"/>
          <p:cNvSpPr txBox="1"/>
          <p:nvPr/>
        </p:nvSpPr>
        <p:spPr>
          <a:xfrm>
            <a:off x="1657125" y="668250"/>
            <a:ext cx="7227600" cy="295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		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type your questions in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chat, and we’ll pose them to our presenters!</a:t>
            </a:r>
            <a:endParaRPr sz="3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0652759" cy="685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 sz="2000" b="1">
                <a:solidFill>
                  <a:srgbClr val="FF0000"/>
                </a:solidFill>
              </a:rPr>
              <a:t> </a:t>
            </a:r>
            <a:endParaRPr sz="2400" b="1">
              <a:solidFill>
                <a:schemeClr val="dk2"/>
              </a:solidFill>
            </a:endParaRPr>
          </a:p>
        </p:txBody>
      </p:sp>
      <p:pic>
        <p:nvPicPr>
          <p:cNvPr id="171" name="Google Shape;17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38125"/>
            <a:ext cx="9753600" cy="14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"/>
          <p:cNvSpPr txBox="1"/>
          <p:nvPr/>
        </p:nvSpPr>
        <p:spPr>
          <a:xfrm>
            <a:off x="0" y="1704975"/>
            <a:ext cx="12192000" cy="91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Revisit </a:t>
            </a: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last</a:t>
            </a:r>
            <a:r>
              <a:rPr lang="en-US"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Year’s Programs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https://www.michiganschildren.org/2020-2022-lunch-learn/</a:t>
            </a:r>
            <a:endParaRPr sz="2800" b="0" i="0" u="none" strike="noStrike" cap="non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71500" marR="0" lvl="0" indent="-3937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Topics: issue advocacy, budget advocacy, election advocacy</a:t>
            </a:r>
            <a:endParaRPr/>
          </a:p>
          <a:p>
            <a:pPr marL="571500" marR="0" lvl="0" indent="-3937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Issues: early childhood, home visiting, kids’ mental health, state tax plans and budget planning, the provider workforce crisis</a:t>
            </a:r>
            <a:endParaRPr/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30 guest panelists and pundits</a:t>
            </a:r>
            <a:endParaRPr/>
          </a:p>
          <a:p>
            <a:pPr marL="571500" marR="0" lvl="0" indent="-3937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Your favorite Michigan’s Children people ☺</a:t>
            </a:r>
            <a:endParaRPr/>
          </a:p>
          <a:p>
            <a:pPr marL="571500" marR="0" lvl="0" indent="-3937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71500" marR="0" lvl="0" indent="-3937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>
            <a:spLocks noGrp="1"/>
          </p:cNvSpPr>
          <p:nvPr>
            <p:ph type="title"/>
          </p:nvPr>
        </p:nvSpPr>
        <p:spPr>
          <a:xfrm>
            <a:off x="1181250" y="133350"/>
            <a:ext cx="11163300" cy="6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rebuchet MS"/>
              <a:buNone/>
            </a:pPr>
            <a:r>
              <a:rPr lang="en-US" b="1" i="1">
                <a:solidFill>
                  <a:srgbClr val="FF0000"/>
                </a:solidFill>
              </a:rPr>
              <a:t>   </a:t>
            </a:r>
            <a:endParaRPr b="1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rebuchet MS"/>
              <a:buNone/>
            </a:pPr>
            <a:endParaRPr b="1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rebuchet MS"/>
              <a:buNone/>
            </a:pPr>
            <a:endParaRPr b="1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2500"/>
              <a:buFont typeface="Trebuchet MS"/>
              <a:buNone/>
            </a:pPr>
            <a:r>
              <a:rPr lang="en-US" b="1" i="1">
                <a:solidFill>
                  <a:srgbClr val="FF0000"/>
                </a:solidFill>
              </a:rPr>
              <a:t>Visit us!    </a:t>
            </a:r>
            <a:br>
              <a:rPr lang="en-US" sz="4000" b="1" i="1">
                <a:solidFill>
                  <a:srgbClr val="0070C0"/>
                </a:solidFill>
              </a:rPr>
            </a:br>
            <a:br>
              <a:rPr lang="en-US" b="1" i="1">
                <a:solidFill>
                  <a:srgbClr val="FF0000"/>
                </a:solidFill>
              </a:rPr>
            </a:br>
            <a:r>
              <a:rPr lang="en-US" sz="3200">
                <a:solidFill>
                  <a:srgbClr val="4A66AC"/>
                </a:solidFill>
                <a:latin typeface="Calibri"/>
                <a:ea typeface="Calibri"/>
                <a:cs typeface="Calibri"/>
                <a:sym typeface="Calibri"/>
              </a:rPr>
              <a:t>Sign-Up for our bi-weekly</a:t>
            </a:r>
            <a:r>
              <a:rPr lang="en-US" sz="3200">
                <a:solidFill>
                  <a:srgbClr val="4A66AC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bulletin</a:t>
            </a:r>
            <a:endParaRPr sz="3200" b="1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endParaRPr sz="3200">
              <a:solidFill>
                <a:srgbClr val="4A66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>
                <a:solidFill>
                  <a:srgbClr val="4A66AC"/>
                </a:solidFill>
                <a:latin typeface="Calibri"/>
                <a:ea typeface="Calibri"/>
                <a:cs typeface="Calibri"/>
                <a:sym typeface="Calibri"/>
              </a:rPr>
              <a:t>Join our</a:t>
            </a:r>
            <a:r>
              <a:rPr lang="en-US" sz="3200">
                <a:solidFill>
                  <a:srgbClr val="4A66AC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monthly Lunch &amp; Learns</a:t>
            </a:r>
            <a:r>
              <a:rPr lang="en-US" sz="32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rgbClr val="4A66AC"/>
                </a:solidFill>
                <a:latin typeface="Calibri"/>
                <a:ea typeface="Calibri"/>
                <a:cs typeface="Calibri"/>
                <a:sym typeface="Calibri"/>
              </a:rPr>
              <a:t>on important topics for advocates</a:t>
            </a:r>
            <a:endParaRPr sz="3200">
              <a:solidFill>
                <a:srgbClr val="4A66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endParaRPr sz="3200">
              <a:solidFill>
                <a:srgbClr val="4A66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Subscribe to our podcast</a:t>
            </a:r>
            <a:r>
              <a:rPr lang="en-US" sz="32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rgbClr val="4A66AC"/>
                </a:solidFill>
                <a:latin typeface="Calibri"/>
                <a:ea typeface="Calibri"/>
                <a:cs typeface="Calibri"/>
                <a:sym typeface="Calibri"/>
              </a:rPr>
              <a:t>to hear directly from decision-makers and powerful grassroots voices</a:t>
            </a:r>
            <a:endParaRPr sz="3200">
              <a:solidFill>
                <a:srgbClr val="4A66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endParaRPr sz="3200">
              <a:solidFill>
                <a:srgbClr val="4A66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en-US" sz="3200" b="1">
                <a:solidFill>
                  <a:srgbClr val="4A66AC"/>
                </a:solidFill>
                <a:latin typeface="Calibri"/>
                <a:ea typeface="Calibri"/>
                <a:cs typeface="Calibri"/>
                <a:sym typeface="Calibri"/>
              </a:rPr>
              <a:t>Call us</a:t>
            </a:r>
            <a:r>
              <a:rPr lang="en-US" sz="3200">
                <a:solidFill>
                  <a:srgbClr val="4A66AC"/>
                </a:solidFill>
                <a:latin typeface="Calibri"/>
                <a:ea typeface="Calibri"/>
                <a:cs typeface="Calibri"/>
                <a:sym typeface="Calibri"/>
              </a:rPr>
              <a:t> with any specific questions you have!</a:t>
            </a:r>
            <a:endParaRPr sz="3200">
              <a:solidFill>
                <a:srgbClr val="4A66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rebuchet MS"/>
              <a:buNone/>
            </a:pPr>
            <a:br>
              <a:rPr lang="en-US" b="1" i="1">
                <a:solidFill>
                  <a:srgbClr val="FF0000"/>
                </a:solidFill>
              </a:rPr>
            </a:br>
            <a:br>
              <a:rPr lang="en-US" b="1" i="1">
                <a:solidFill>
                  <a:srgbClr val="FF0000"/>
                </a:solidFill>
              </a:rPr>
            </a:br>
            <a:endParaRPr b="1" i="1">
              <a:solidFill>
                <a:srgbClr val="FF0000"/>
              </a:solidFill>
            </a:endParaRPr>
          </a:p>
        </p:txBody>
      </p:sp>
      <p:pic>
        <p:nvPicPr>
          <p:cNvPr id="213" name="Google Shape;21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0938" y="133350"/>
            <a:ext cx="5382525" cy="2024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691</Words>
  <Application>Microsoft Office PowerPoint</Application>
  <PresentationFormat>Widescreen</PresentationFormat>
  <Paragraphs>143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</vt:lpstr>
      <vt:lpstr>Noto Sans Symbols</vt:lpstr>
      <vt:lpstr>Trebuchet MS</vt:lpstr>
      <vt:lpstr>Facet</vt:lpstr>
      <vt:lpstr>Where the Sausage is Made: How legislative committees work and what advocates should know</vt:lpstr>
      <vt:lpstr>Today’s Agenda  </vt:lpstr>
      <vt:lpstr>PowerPoint Presentation</vt:lpstr>
      <vt:lpstr>An Overview of the Legislative Committee Structure</vt:lpstr>
      <vt:lpstr>Champions for Advocacy   </vt:lpstr>
      <vt:lpstr>  Who's Who?     </vt:lpstr>
      <vt:lpstr> Questions?          </vt:lpstr>
      <vt:lpstr>PowerPoint Presentation</vt:lpstr>
      <vt:lpstr>      Visit us!      Sign-Up for our bi-weekly bulletin  Join our monthly Lunch &amp; Learns on important topics for advocates  Subscribe to our podcast to hear directly from decision-makers and powerful grassroots voices  Call us with any specific questions you have!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the Sausage is Made: How legislative committees work and what advocates should know</dc:title>
  <dc:creator>Teri Banas</dc:creator>
  <cp:lastModifiedBy>Kali Montgomery</cp:lastModifiedBy>
  <cp:revision>6</cp:revision>
  <dcterms:created xsi:type="dcterms:W3CDTF">2022-09-20T23:18:01Z</dcterms:created>
  <dcterms:modified xsi:type="dcterms:W3CDTF">2023-01-19T13:07:19Z</dcterms:modified>
</cp:coreProperties>
</file>