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7" r:id="rId3"/>
    <p:sldId id="273" r:id="rId4"/>
    <p:sldId id="274" r:id="rId5"/>
    <p:sldId id="257" r:id="rId6"/>
    <p:sldId id="268" r:id="rId7"/>
    <p:sldId id="269" r:id="rId8"/>
    <p:sldId id="258" r:id="rId9"/>
    <p:sldId id="276" r:id="rId10"/>
    <p:sldId id="271" r:id="rId11"/>
    <p:sldId id="270" r:id="rId12"/>
    <p:sldId id="272"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084" autoAdjust="0"/>
  </p:normalViewPr>
  <p:slideViewPr>
    <p:cSldViewPr snapToGrid="0">
      <p:cViewPr varScale="1">
        <p:scale>
          <a:sx n="59" d="100"/>
          <a:sy n="59" d="100"/>
        </p:scale>
        <p:origin x="9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63B5-AE1D-409D-BA20-E3DFC5085E70}"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DB434-2CBA-40DC-ACCD-84C7DB089090}" type="slidenum">
              <a:rPr lang="en-US" smtClean="0"/>
              <a:t>‹#›</a:t>
            </a:fld>
            <a:endParaRPr lang="en-US"/>
          </a:p>
        </p:txBody>
      </p:sp>
    </p:spTree>
    <p:extLst>
      <p:ext uri="{BB962C8B-B14F-4D97-AF65-F5344CB8AC3E}">
        <p14:creationId xmlns:p14="http://schemas.microsoft.com/office/powerpoint/2010/main" val="238278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rs.gov/newsroom/irs-monthly-child-tax-credit-payments-beg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 offers Upcoming</a:t>
            </a:r>
            <a:r>
              <a:rPr lang="en-US" baseline="0" dirty="0"/>
              <a:t> programmatic news.</a:t>
            </a:r>
          </a:p>
          <a:p>
            <a:pPr marL="228600" indent="-228600">
              <a:buAutoNum type="arabicPeriod"/>
            </a:pPr>
            <a:r>
              <a:rPr lang="en-US" baseline="0" dirty="0"/>
              <a:t>Last L&amp;L of the year</a:t>
            </a:r>
          </a:p>
          <a:p>
            <a:pPr marL="228600" indent="-228600">
              <a:buAutoNum type="arabicPeriod"/>
            </a:pPr>
            <a:r>
              <a:rPr lang="en-US" baseline="0" dirty="0"/>
              <a:t>Please revisit our L&amp;L programs and Podcasts to learn more about . 30 guests over the p[</a:t>
            </a:r>
            <a:r>
              <a:rPr lang="en-US" baseline="0" dirty="0" err="1"/>
              <a:t>ast</a:t>
            </a:r>
            <a:r>
              <a:rPr lang="en-US" baseline="0" dirty="0"/>
              <a:t> year</a:t>
            </a:r>
          </a:p>
          <a:p>
            <a:pPr marL="228600" indent="-228600">
              <a:buAutoNum type="arabicPeriod"/>
            </a:pPr>
            <a:r>
              <a:rPr lang="en-US" baseline="0" dirty="0"/>
              <a:t> </a:t>
            </a:r>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2</a:t>
            </a:fld>
            <a:endParaRPr lang="en-US"/>
          </a:p>
        </p:txBody>
      </p:sp>
    </p:spTree>
    <p:extLst>
      <p:ext uri="{BB962C8B-B14F-4D97-AF65-F5344CB8AC3E}">
        <p14:creationId xmlns:p14="http://schemas.microsoft.com/office/powerpoint/2010/main" val="59586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12</a:t>
            </a:fld>
            <a:endParaRPr lang="en-US"/>
          </a:p>
        </p:txBody>
      </p:sp>
    </p:spTree>
    <p:extLst>
      <p:ext uri="{BB962C8B-B14F-4D97-AF65-F5344CB8AC3E}">
        <p14:creationId xmlns:p14="http://schemas.microsoft.com/office/powerpoint/2010/main" val="329060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13</a:t>
            </a:fld>
            <a:endParaRPr lang="en-US"/>
          </a:p>
        </p:txBody>
      </p:sp>
    </p:spTree>
    <p:extLst>
      <p:ext uri="{BB962C8B-B14F-4D97-AF65-F5344CB8AC3E}">
        <p14:creationId xmlns:p14="http://schemas.microsoft.com/office/powerpoint/2010/main" val="127346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your calendar. Registration will open in early</a:t>
            </a:r>
            <a:r>
              <a:rPr lang="en-US" baseline="0" dirty="0"/>
              <a:t> 2023.</a:t>
            </a:r>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3</a:t>
            </a:fld>
            <a:endParaRPr lang="en-US"/>
          </a:p>
        </p:txBody>
      </p:sp>
    </p:spTree>
    <p:extLst>
      <p:ext uri="{BB962C8B-B14F-4D97-AF65-F5344CB8AC3E}">
        <p14:creationId xmlns:p14="http://schemas.microsoft.com/office/powerpoint/2010/main" val="413343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r>
              <a:rPr lang="en-US" dirty="0" err="1"/>
              <a:t>vist</a:t>
            </a:r>
            <a:r>
              <a:rPr lang="en-US" dirty="0"/>
              <a:t> a slew of programs from the year. Don’t forget to catch our podcast</a:t>
            </a:r>
            <a:r>
              <a:rPr lang="en-US" baseline="0" dirty="0"/>
              <a:t> too.  Sign up for our bulletin on the website </a:t>
            </a:r>
          </a:p>
          <a:p>
            <a:r>
              <a:rPr lang="en-US" baseline="0" dirty="0" err="1"/>
              <a:t>Podca</a:t>
            </a:r>
            <a:endParaRPr lang="en-US" baseline="0" dirty="0"/>
          </a:p>
          <a:p>
            <a:r>
              <a:rPr lang="en-US" baseline="0" dirty="0"/>
              <a:t>https://www.michiganschildren.org/michigan-children-e-bulletin/st – under the resource tab https://www.michiganschildren.org/speaking-for-kids-the-podcast/</a:t>
            </a:r>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4</a:t>
            </a:fld>
            <a:endParaRPr lang="en-US"/>
          </a:p>
        </p:txBody>
      </p:sp>
    </p:spTree>
    <p:extLst>
      <p:ext uri="{BB962C8B-B14F-4D97-AF65-F5344CB8AC3E}">
        <p14:creationId xmlns:p14="http://schemas.microsoft.com/office/powerpoint/2010/main" val="403197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5</a:t>
            </a:fld>
            <a:endParaRPr lang="en-US"/>
          </a:p>
        </p:txBody>
      </p:sp>
    </p:spTree>
    <p:extLst>
      <p:ext uri="{BB962C8B-B14F-4D97-AF65-F5344CB8AC3E}">
        <p14:creationId xmlns:p14="http://schemas.microsoft.com/office/powerpoint/2010/main" val="126854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Michigan’s Earned Income Tax Credit is currently at 6% of the federal credit .</a:t>
            </a:r>
            <a:r>
              <a:rPr lang="en-US" baseline="0" dirty="0"/>
              <a:t> MC and our coalition would like to see it increase to </a:t>
            </a:r>
            <a:r>
              <a:rPr lang="en-US" dirty="0"/>
              <a:t>30%</a:t>
            </a:r>
          </a:p>
        </p:txBody>
      </p:sp>
      <p:sp>
        <p:nvSpPr>
          <p:cNvPr id="4" name="Slide Number Placeholder 3"/>
          <p:cNvSpPr>
            <a:spLocks noGrp="1"/>
          </p:cNvSpPr>
          <p:nvPr>
            <p:ph type="sldNum" sz="quarter" idx="10"/>
          </p:nvPr>
        </p:nvSpPr>
        <p:spPr/>
        <p:txBody>
          <a:bodyPr/>
          <a:lstStyle/>
          <a:p>
            <a:fld id="{3CADB434-2CBA-40DC-ACCD-84C7DB089090}" type="slidenum">
              <a:rPr lang="en-US" smtClean="0"/>
              <a:t>7</a:t>
            </a:fld>
            <a:endParaRPr lang="en-US"/>
          </a:p>
        </p:txBody>
      </p:sp>
    </p:spTree>
    <p:extLst>
      <p:ext uri="{BB962C8B-B14F-4D97-AF65-F5344CB8AC3E}">
        <p14:creationId xmlns:p14="http://schemas.microsoft.com/office/powerpoint/2010/main" val="24541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8</a:t>
            </a:fld>
            <a:endParaRPr lang="en-US"/>
          </a:p>
        </p:txBody>
      </p:sp>
    </p:spTree>
    <p:extLst>
      <p:ext uri="{BB962C8B-B14F-4D97-AF65-F5344CB8AC3E}">
        <p14:creationId xmlns:p14="http://schemas.microsoft.com/office/powerpoint/2010/main" val="56414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9</a:t>
            </a:fld>
            <a:endParaRPr lang="en-US"/>
          </a:p>
        </p:txBody>
      </p:sp>
    </p:spTree>
    <p:extLst>
      <p:ext uri="{BB962C8B-B14F-4D97-AF65-F5344CB8AC3E}">
        <p14:creationId xmlns:p14="http://schemas.microsoft.com/office/powerpoint/2010/main" val="299713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DB434-2CBA-40DC-ACCD-84C7DB089090}" type="slidenum">
              <a:rPr lang="en-US" smtClean="0"/>
              <a:t>10</a:t>
            </a:fld>
            <a:endParaRPr lang="en-US"/>
          </a:p>
        </p:txBody>
      </p:sp>
    </p:spTree>
    <p:extLst>
      <p:ext uri="{BB962C8B-B14F-4D97-AF65-F5344CB8AC3E}">
        <p14:creationId xmlns:p14="http://schemas.microsoft.com/office/powerpoint/2010/main" val="70882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child tax credit was increased in 2021 from $2,000 per child to up to $3,600 per child under 6 and up to $3,000 for children ages 6 through 17</a:t>
            </a:r>
            <a:r>
              <a:rPr lang="en-US" b="1" dirty="0"/>
              <a:t>. </a:t>
            </a:r>
            <a:r>
              <a:rPr lang="en-US" dirty="0"/>
              <a:t>Half of those sums were made available through </a:t>
            </a:r>
            <a:r>
              <a:rPr lang="en-US" dirty="0">
                <a:hlinkClick r:id="rId3"/>
              </a:rPr>
              <a:t>monthly payments of up to $300 per child</a:t>
            </a:r>
            <a:r>
              <a:rPr lang="en-US" dirty="0"/>
              <a:t> under 6 and $250 per child ages 6 through 17. Eligible parents received the rest of the credit when they filed their tax returns.</a:t>
            </a:r>
          </a:p>
        </p:txBody>
      </p:sp>
      <p:sp>
        <p:nvSpPr>
          <p:cNvPr id="4" name="Slide Number Placeholder 3"/>
          <p:cNvSpPr>
            <a:spLocks noGrp="1"/>
          </p:cNvSpPr>
          <p:nvPr>
            <p:ph type="sldNum" sz="quarter" idx="10"/>
          </p:nvPr>
        </p:nvSpPr>
        <p:spPr/>
        <p:txBody>
          <a:bodyPr/>
          <a:lstStyle/>
          <a:p>
            <a:fld id="{3CADB434-2CBA-40DC-ACCD-84C7DB089090}" type="slidenum">
              <a:rPr lang="en-US" smtClean="0"/>
              <a:t>11</a:t>
            </a:fld>
            <a:endParaRPr lang="en-US"/>
          </a:p>
        </p:txBody>
      </p:sp>
    </p:spTree>
    <p:extLst>
      <p:ext uri="{BB962C8B-B14F-4D97-AF65-F5344CB8AC3E}">
        <p14:creationId xmlns:p14="http://schemas.microsoft.com/office/powerpoint/2010/main" val="72577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935480"/>
            <a:ext cx="7766936" cy="1691640"/>
          </a:xfrm>
        </p:spPr>
        <p:txBody>
          <a:bodyPr/>
          <a:lstStyle/>
          <a:p>
            <a:r>
              <a:rPr lang="en-US" dirty="0">
                <a:solidFill>
                  <a:srgbClr val="002060"/>
                </a:solidFill>
              </a:rPr>
              <a:t>It’s a Lame, Lame Duck </a:t>
            </a:r>
            <a:r>
              <a:rPr lang="en-US" sz="2400" dirty="0">
                <a:solidFill>
                  <a:srgbClr val="002060"/>
                </a:solidFill>
              </a:rPr>
              <a:t>(at least on </a:t>
            </a:r>
            <a:r>
              <a:rPr lang="en-US" sz="2400">
                <a:solidFill>
                  <a:srgbClr val="002060"/>
                </a:solidFill>
              </a:rPr>
              <a:t>the State </a:t>
            </a:r>
            <a:r>
              <a:rPr lang="en-US" sz="2400" dirty="0">
                <a:solidFill>
                  <a:srgbClr val="002060"/>
                </a:solidFill>
              </a:rPr>
              <a:t>side)</a:t>
            </a:r>
          </a:p>
        </p:txBody>
      </p:sp>
      <p:sp>
        <p:nvSpPr>
          <p:cNvPr id="3" name="Subtitle 2"/>
          <p:cNvSpPr>
            <a:spLocks noGrp="1"/>
          </p:cNvSpPr>
          <p:nvPr>
            <p:ph type="subTitle" idx="1"/>
          </p:nvPr>
        </p:nvSpPr>
        <p:spPr/>
        <p:txBody>
          <a:bodyPr>
            <a:normAutofit/>
          </a:bodyPr>
          <a:lstStyle/>
          <a:p>
            <a:r>
              <a:rPr lang="en-US" sz="2000" dirty="0">
                <a:solidFill>
                  <a:srgbClr val="0070C0"/>
                </a:solidFill>
              </a:rPr>
              <a:t>Michigan’s Children Lunch &amp; Learn </a:t>
            </a:r>
          </a:p>
          <a:p>
            <a:r>
              <a:rPr lang="en-US" sz="2000" dirty="0">
                <a:solidFill>
                  <a:srgbClr val="0070C0"/>
                </a:solidFill>
              </a:rPr>
              <a:t>December 14,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223" y="320212"/>
            <a:ext cx="2908626" cy="14034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269" y="4835770"/>
            <a:ext cx="1752600" cy="1752600"/>
          </a:xfrm>
          <a:prstGeom prst="rect">
            <a:avLst/>
          </a:prstGeom>
        </p:spPr>
      </p:pic>
    </p:spTree>
    <p:extLst>
      <p:ext uri="{BB962C8B-B14F-4D97-AF65-F5344CB8AC3E}">
        <p14:creationId xmlns:p14="http://schemas.microsoft.com/office/powerpoint/2010/main" val="52496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23960" cy="5978769"/>
          </a:xfrm>
        </p:spPr>
        <p:txBody>
          <a:bodyPr>
            <a:normAutofit/>
          </a:bodyPr>
          <a:lstStyle/>
          <a:p>
            <a:r>
              <a:rPr lang="en-US" b="1" i="1" dirty="0">
                <a:solidFill>
                  <a:srgbClr val="FF0000"/>
                </a:solidFill>
              </a:rPr>
              <a:t>    Congress and its Unfinished Business</a:t>
            </a:r>
            <a:br>
              <a:rPr lang="en-US" b="1" i="1" dirty="0">
                <a:solidFill>
                  <a:srgbClr val="FF0000"/>
                </a:solidFill>
              </a:rPr>
            </a:br>
            <a:br>
              <a:rPr lang="en-US" b="1" i="1" dirty="0">
                <a:solidFill>
                  <a:srgbClr val="FF0000"/>
                </a:solidFill>
              </a:rPr>
            </a:br>
            <a:br>
              <a:rPr lang="en-US" sz="3200" b="1" i="1" dirty="0">
                <a:solidFill>
                  <a:srgbClr val="FF0000"/>
                </a:solidFill>
              </a:rPr>
            </a:br>
            <a:endParaRPr lang="en-US" sz="3200" b="1" i="1"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392" t="9876" r="16008" b="21853"/>
          <a:stretch/>
        </p:blipFill>
        <p:spPr>
          <a:xfrm>
            <a:off x="9441180" y="0"/>
            <a:ext cx="2636520" cy="3537668"/>
          </a:xfrm>
          <a:prstGeom prst="rect">
            <a:avLst/>
          </a:prstGeom>
        </p:spPr>
      </p:pic>
      <p:sp>
        <p:nvSpPr>
          <p:cNvPr id="5" name="TextBox 4"/>
          <p:cNvSpPr txBox="1"/>
          <p:nvPr/>
        </p:nvSpPr>
        <p:spPr>
          <a:xfrm>
            <a:off x="0" y="563880"/>
            <a:ext cx="9570720" cy="7817525"/>
          </a:xfrm>
          <a:prstGeom prst="rect">
            <a:avLst/>
          </a:prstGeom>
          <a:noFill/>
        </p:spPr>
        <p:txBody>
          <a:bodyPr wrap="square" rtlCol="0">
            <a:spAutoFit/>
          </a:bodyPr>
          <a:lstStyle/>
          <a:p>
            <a:endParaRPr lang="en-US" sz="2400" i="1" dirty="0"/>
          </a:p>
          <a:p>
            <a:r>
              <a:rPr lang="en-US" sz="2800" b="1" i="1" dirty="0"/>
              <a:t>      </a:t>
            </a:r>
            <a:r>
              <a:rPr lang="en-US" sz="2800" b="1" i="1" u="sng" dirty="0"/>
              <a:t>The Expanded Child Care Tax Credit (cont.)</a:t>
            </a:r>
          </a:p>
          <a:p>
            <a:endParaRPr lang="en-US" sz="2400" i="1" dirty="0"/>
          </a:p>
          <a:p>
            <a:pPr marL="342900" indent="-342900">
              <a:buFont typeface="Arial" panose="020B0604020202020204" pitchFamily="34" charset="0"/>
              <a:buChar char="•"/>
            </a:pPr>
            <a:r>
              <a:rPr lang="en-US" sz="2300" dirty="0"/>
              <a:t>In 2021, the credit was increased from $2,000 per child to up to $3,600 per child under 6 and up to $3,000 for children ages 6 through 17</a:t>
            </a:r>
            <a:r>
              <a:rPr lang="en-US" sz="2300" b="1" dirty="0"/>
              <a:t>. </a:t>
            </a:r>
          </a:p>
          <a:p>
            <a:endParaRPr lang="en-US" sz="2300" b="1" dirty="0"/>
          </a:p>
          <a:p>
            <a:pPr marL="342900" indent="-342900">
              <a:buFont typeface="Arial" panose="020B0604020202020204" pitchFamily="34" charset="0"/>
              <a:buChar char="•"/>
            </a:pPr>
            <a:r>
              <a:rPr lang="en-US" sz="2300" dirty="0"/>
              <a:t>Half of those sums were made available through monthly payments. Eligible parents received the rest of the credit when they filed their tax returns.</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As a high priority issue for many members of Congress, it will remain a high priority issue next year, if not acted on during Lame Duck.</a:t>
            </a:r>
          </a:p>
          <a:p>
            <a:endParaRPr lang="en-US" sz="2300" dirty="0"/>
          </a:p>
          <a:p>
            <a:pPr marL="285750" indent="-285750">
              <a:buFont typeface="Arial" panose="020B0604020202020204" pitchFamily="34" charset="0"/>
              <a:buChar char="•"/>
            </a:pPr>
            <a:r>
              <a:rPr lang="en-US" sz="2300" dirty="0"/>
              <a:t>Current considerations: An income phase-in and maintaining an incentive for labor force participation. Possibly indexing the credit to inflation.</a:t>
            </a:r>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9677400" y="3749040"/>
            <a:ext cx="2514600" cy="923330"/>
          </a:xfrm>
          <a:prstGeom prst="rect">
            <a:avLst/>
          </a:prstGeom>
          <a:noFill/>
        </p:spPr>
        <p:txBody>
          <a:bodyPr wrap="square" rtlCol="0">
            <a:spAutoFit/>
          </a:bodyPr>
          <a:lstStyle/>
          <a:p>
            <a:r>
              <a:rPr lang="en-US" b="1" dirty="0"/>
              <a:t>Matt Gillard,</a:t>
            </a:r>
          </a:p>
          <a:p>
            <a:r>
              <a:rPr lang="en-US" i="1" dirty="0"/>
              <a:t>President &amp; CEO,</a:t>
            </a:r>
          </a:p>
          <a:p>
            <a:r>
              <a:rPr lang="en-US" i="1" dirty="0"/>
              <a:t>Michigan’s Children</a:t>
            </a:r>
          </a:p>
        </p:txBody>
      </p:sp>
    </p:spTree>
    <p:extLst>
      <p:ext uri="{BB962C8B-B14F-4D97-AF65-F5344CB8AC3E}">
        <p14:creationId xmlns:p14="http://schemas.microsoft.com/office/powerpoint/2010/main" val="23114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0"/>
            <a:ext cx="8319868" cy="5978769"/>
          </a:xfrm>
        </p:spPr>
        <p:txBody>
          <a:bodyPr>
            <a:normAutofit/>
          </a:bodyPr>
          <a:lstStyle/>
          <a:p>
            <a:r>
              <a:rPr lang="en-US" b="1" i="1" dirty="0">
                <a:solidFill>
                  <a:srgbClr val="FF0000"/>
                </a:solidFill>
              </a:rPr>
              <a:t>Congress and its Unfinished Business</a:t>
            </a:r>
            <a:br>
              <a:rPr lang="en-US" b="1" i="1" dirty="0">
                <a:solidFill>
                  <a:srgbClr val="FF0000"/>
                </a:solidFill>
              </a:rPr>
            </a:br>
            <a:endParaRPr lang="en-US" b="1" i="1"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392" t="9876" r="16008" b="21853"/>
          <a:stretch/>
        </p:blipFill>
        <p:spPr>
          <a:xfrm>
            <a:off x="9326880" y="284117"/>
            <a:ext cx="2636520" cy="3537668"/>
          </a:xfrm>
          <a:prstGeom prst="rect">
            <a:avLst/>
          </a:prstGeom>
        </p:spPr>
      </p:pic>
      <p:sp>
        <p:nvSpPr>
          <p:cNvPr id="5" name="TextBox 4"/>
          <p:cNvSpPr txBox="1"/>
          <p:nvPr/>
        </p:nvSpPr>
        <p:spPr>
          <a:xfrm>
            <a:off x="121920" y="594360"/>
            <a:ext cx="8884919" cy="7078861"/>
          </a:xfrm>
          <a:prstGeom prst="rect">
            <a:avLst/>
          </a:prstGeom>
          <a:noFill/>
        </p:spPr>
        <p:txBody>
          <a:bodyPr wrap="square" rtlCol="0">
            <a:spAutoFit/>
          </a:bodyPr>
          <a:lstStyle/>
          <a:p>
            <a:endParaRPr lang="en-US" dirty="0"/>
          </a:p>
          <a:p>
            <a:pPr algn="ctr"/>
            <a:r>
              <a:rPr lang="en-US" sz="2800" b="1" i="1" u="sng" dirty="0"/>
              <a:t>Earned Income Tax Credit</a:t>
            </a:r>
          </a:p>
          <a:p>
            <a:endParaRPr lang="en-US" dirty="0"/>
          </a:p>
          <a:p>
            <a:pPr marL="285750" indent="-285750">
              <a:buFont typeface="Arial" panose="020B0604020202020204" pitchFamily="34" charset="0"/>
              <a:buChar char="•"/>
            </a:pPr>
            <a:r>
              <a:rPr lang="en-US" sz="2400" dirty="0"/>
              <a:t>The Earned Income Tax Credit (EITC) was also expanded in 2021, but it’s expired.</a:t>
            </a:r>
          </a:p>
          <a:p>
            <a:pPr marL="285750" indent="-285750">
              <a:buFont typeface="Arial" panose="020B0604020202020204" pitchFamily="34" charset="0"/>
              <a:buChar char="•"/>
            </a:pPr>
            <a:r>
              <a:rPr lang="en-US" sz="2400" dirty="0"/>
              <a:t>It was responsible for lifting 114,000 Michigan kids out of poverty.</a:t>
            </a:r>
          </a:p>
          <a:p>
            <a:pPr marL="285750" indent="-285750">
              <a:buFont typeface="Arial" panose="020B0604020202020204" pitchFamily="34" charset="0"/>
              <a:buChar char="•"/>
            </a:pPr>
            <a:r>
              <a:rPr lang="en-US" sz="2400" dirty="0"/>
              <a:t>It was also temporarily expanded to include 571,000 working adults without children, including young adults ages 18 to 24</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Now Congress is looking at expanding the federal EITC in a year-end spending bill.</a:t>
            </a:r>
          </a:p>
          <a:p>
            <a:pPr marL="285750" indent="-285750">
              <a:buFont typeface="Arial" panose="020B0604020202020204" pitchFamily="34" charset="0"/>
              <a:buChar char="•"/>
            </a:pPr>
            <a:r>
              <a:rPr lang="en-US" sz="2400" dirty="0"/>
              <a:t>If adopted, would bring a tax cut to nearly 750,000 Michigan families in 2023.</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9326880" y="4160520"/>
            <a:ext cx="2865120" cy="923330"/>
          </a:xfrm>
          <a:prstGeom prst="rect">
            <a:avLst/>
          </a:prstGeom>
          <a:noFill/>
        </p:spPr>
        <p:txBody>
          <a:bodyPr wrap="square" rtlCol="0">
            <a:spAutoFit/>
          </a:bodyPr>
          <a:lstStyle/>
          <a:p>
            <a:r>
              <a:rPr lang="en-US" b="1" dirty="0"/>
              <a:t>Matt Gillard,</a:t>
            </a:r>
          </a:p>
          <a:p>
            <a:r>
              <a:rPr lang="en-US" i="1" dirty="0"/>
              <a:t>President &amp; CEO,</a:t>
            </a:r>
          </a:p>
          <a:p>
            <a:r>
              <a:rPr lang="en-US" i="1" dirty="0"/>
              <a:t>Michigan’s Children</a:t>
            </a:r>
          </a:p>
        </p:txBody>
      </p:sp>
    </p:spTree>
    <p:extLst>
      <p:ext uri="{BB962C8B-B14F-4D97-AF65-F5344CB8AC3E}">
        <p14:creationId xmlns:p14="http://schemas.microsoft.com/office/powerpoint/2010/main" val="8690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23092"/>
            <a:ext cx="9284677" cy="6541477"/>
          </a:xfrm>
        </p:spPr>
        <p:txBody>
          <a:bodyPr>
            <a:normAutofit/>
          </a:bodyPr>
          <a:lstStyle/>
          <a:p>
            <a:br>
              <a:rPr lang="en-US" b="1" i="1" dirty="0">
                <a:solidFill>
                  <a:srgbClr val="FF0000"/>
                </a:solidFill>
              </a:rPr>
            </a:br>
            <a:r>
              <a:rPr lang="en-US" b="1" i="1" dirty="0">
                <a:solidFill>
                  <a:srgbClr val="FF0000"/>
                </a:solidFill>
              </a:rPr>
              <a:t>Questions?</a:t>
            </a:r>
            <a:br>
              <a:rPr lang="en-US" b="1" i="1" dirty="0">
                <a:solidFill>
                  <a:srgbClr val="FF0000"/>
                </a:solidFill>
              </a:rPr>
            </a:br>
            <a:br>
              <a:rPr lang="en-US" b="1" i="1" dirty="0">
                <a:solidFill>
                  <a:srgbClr val="FF0000"/>
                </a:solidFill>
              </a:rPr>
            </a:br>
            <a:br>
              <a:rPr lang="en-US" b="1" i="1" dirty="0">
                <a:solidFill>
                  <a:srgbClr val="FF0000"/>
                </a:solidFill>
              </a:rPr>
            </a:br>
            <a:br>
              <a:rPr lang="en-US" b="1" i="1" dirty="0">
                <a:solidFill>
                  <a:srgbClr val="FF0000"/>
                </a:solidFill>
              </a:rPr>
            </a:br>
            <a:br>
              <a:rPr lang="en-US" b="1" i="1" dirty="0">
                <a:solidFill>
                  <a:srgbClr val="FF0000"/>
                </a:solidFill>
              </a:rPr>
            </a:br>
            <a:r>
              <a:rPr lang="en-US" b="1" i="1" dirty="0">
                <a:solidFill>
                  <a:srgbClr val="FF0000"/>
                </a:solidFill>
              </a:rPr>
              <a:t>    </a:t>
            </a:r>
            <a:br>
              <a:rPr lang="en-US" b="1" i="1" dirty="0">
                <a:solidFill>
                  <a:srgbClr val="FF0000"/>
                </a:solidFill>
              </a:rPr>
            </a:br>
            <a:endParaRPr lang="en-US" b="1" i="1" dirty="0">
              <a:solidFill>
                <a:srgbClr val="FF0000"/>
              </a:solidFill>
            </a:endParaRPr>
          </a:p>
        </p:txBody>
      </p:sp>
      <p:sp>
        <p:nvSpPr>
          <p:cNvPr id="5" name="TextBox 4"/>
          <p:cNvSpPr txBox="1"/>
          <p:nvPr/>
        </p:nvSpPr>
        <p:spPr>
          <a:xfrm>
            <a:off x="369277" y="668216"/>
            <a:ext cx="8515642" cy="1384995"/>
          </a:xfrm>
          <a:prstGeom prst="rect">
            <a:avLst/>
          </a:prstGeom>
          <a:noFill/>
        </p:spPr>
        <p:txBody>
          <a:bodyPr wrap="square" rtlCol="0">
            <a:spAutoFit/>
          </a:bodyPr>
          <a:lstStyle/>
          <a:p>
            <a:r>
              <a:rPr lang="en-US" dirty="0"/>
              <a:t>      </a:t>
            </a:r>
          </a:p>
          <a:p>
            <a:endParaRPr lang="en-US" dirty="0"/>
          </a:p>
          <a:p>
            <a:pPr algn="ctr"/>
            <a:r>
              <a:rPr lang="en-US" dirty="0"/>
              <a:t>		</a:t>
            </a:r>
            <a:r>
              <a:rPr lang="en-US" sz="2400" dirty="0"/>
              <a:t>Please either type your questions in the chat, or raise your hand to be called on.</a:t>
            </a:r>
          </a:p>
        </p:txBody>
      </p:sp>
    </p:spTree>
    <p:extLst>
      <p:ext uri="{BB962C8B-B14F-4D97-AF65-F5344CB8AC3E}">
        <p14:creationId xmlns:p14="http://schemas.microsoft.com/office/powerpoint/2010/main" val="216154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12344400" cy="6743700"/>
          </a:xfrm>
        </p:spPr>
        <p:txBody>
          <a:bodyPr>
            <a:normAutofit/>
          </a:bodyPr>
          <a:lstStyle/>
          <a:p>
            <a:r>
              <a:rPr lang="en-US" b="1" i="1" dirty="0">
                <a:solidFill>
                  <a:srgbClr val="FF0000"/>
                </a:solidFill>
              </a:rPr>
              <a:t>    </a:t>
            </a:r>
            <a:r>
              <a:rPr lang="en-US" sz="4000" b="1" i="1" dirty="0">
                <a:solidFill>
                  <a:srgbClr val="0070C0"/>
                </a:solidFill>
              </a:rPr>
              <a:t>Happy Holidays from Michigan’s Children!</a:t>
            </a:r>
            <a:br>
              <a:rPr lang="en-US" sz="4000" b="1" i="1" dirty="0">
                <a:solidFill>
                  <a:srgbClr val="0070C0"/>
                </a:solidFill>
              </a:rPr>
            </a:br>
            <a:br>
              <a:rPr lang="en-US" sz="4000" b="1" i="1" dirty="0">
                <a:solidFill>
                  <a:srgbClr val="0070C0"/>
                </a:solidFill>
              </a:rPr>
            </a:br>
            <a:br>
              <a:rPr lang="en-US" b="1" i="1" dirty="0">
                <a:solidFill>
                  <a:srgbClr val="FF0000"/>
                </a:solidFill>
              </a:rPr>
            </a:br>
            <a:br>
              <a:rPr lang="en-US" b="1" i="1" dirty="0">
                <a:solidFill>
                  <a:srgbClr val="FF0000"/>
                </a:solidFill>
              </a:rPr>
            </a:br>
            <a:br>
              <a:rPr lang="en-US" b="1" i="1" dirty="0">
                <a:solidFill>
                  <a:srgbClr val="FF0000"/>
                </a:solidFill>
              </a:rPr>
            </a:br>
            <a:endParaRPr lang="en-US" b="1" i="1" dirty="0">
              <a:solidFill>
                <a:srgbClr val="FF00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529" t="12159" r="20774" b="28862"/>
          <a:stretch/>
        </p:blipFill>
        <p:spPr>
          <a:xfrm>
            <a:off x="1009650" y="1047711"/>
            <a:ext cx="1943100" cy="240033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0935" t="13992" r="24101" b="28636"/>
          <a:stretch/>
        </p:blipFill>
        <p:spPr>
          <a:xfrm>
            <a:off x="3606977" y="1038053"/>
            <a:ext cx="1882421" cy="249562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347" t="10987" r="14896" b="25403"/>
          <a:stretch/>
        </p:blipFill>
        <p:spPr>
          <a:xfrm>
            <a:off x="6012647" y="1047711"/>
            <a:ext cx="2165638" cy="2400339"/>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7417" t="12973" r="23008" b="26938"/>
          <a:stretch/>
        </p:blipFill>
        <p:spPr>
          <a:xfrm>
            <a:off x="8701535" y="1004895"/>
            <a:ext cx="1957182" cy="2485969"/>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2464" t="2013" r="13784" b="23149"/>
          <a:stretch/>
        </p:blipFill>
        <p:spPr>
          <a:xfrm>
            <a:off x="2148238" y="3943063"/>
            <a:ext cx="2014779" cy="2515094"/>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5290" t="7620" r="22879" b="26430"/>
          <a:stretch/>
        </p:blipFill>
        <p:spPr>
          <a:xfrm>
            <a:off x="4960550" y="3990633"/>
            <a:ext cx="1885950" cy="2515094"/>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2871" t="11451" r="19973" b="12255"/>
          <a:stretch/>
        </p:blipFill>
        <p:spPr>
          <a:xfrm>
            <a:off x="7644033" y="3962171"/>
            <a:ext cx="1770626" cy="2515094"/>
          </a:xfrm>
          <a:prstGeom prst="rect">
            <a:avLst/>
          </a:prstGeom>
        </p:spPr>
      </p:pic>
    </p:spTree>
    <p:extLst>
      <p:ext uri="{BB962C8B-B14F-4D97-AF65-F5344CB8AC3E}">
        <p14:creationId xmlns:p14="http://schemas.microsoft.com/office/powerpoint/2010/main" val="68131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31" y="123092"/>
            <a:ext cx="8623371" cy="933812"/>
          </a:xfrm>
        </p:spPr>
        <p:txBody>
          <a:bodyPr>
            <a:normAutofit/>
          </a:bodyPr>
          <a:lstStyle/>
          <a:p>
            <a:r>
              <a:rPr lang="en-US" dirty="0">
                <a:solidFill>
                  <a:srgbClr val="FF0000"/>
                </a:solidFill>
              </a:rPr>
              <a:t>Today’s Agenda</a:t>
            </a:r>
          </a:p>
        </p:txBody>
      </p:sp>
      <p:sp>
        <p:nvSpPr>
          <p:cNvPr id="3" name="Content Placeholder 2"/>
          <p:cNvSpPr>
            <a:spLocks noGrp="1"/>
          </p:cNvSpPr>
          <p:nvPr>
            <p:ph idx="1"/>
          </p:nvPr>
        </p:nvSpPr>
        <p:spPr>
          <a:xfrm>
            <a:off x="509954" y="861647"/>
            <a:ext cx="10142805" cy="5996354"/>
          </a:xfrm>
        </p:spPr>
        <p:txBody>
          <a:bodyPr>
            <a:noAutofit/>
          </a:bodyPr>
          <a:lstStyle/>
          <a:p>
            <a:pPr>
              <a:lnSpc>
                <a:spcPct val="90000"/>
              </a:lnSpc>
            </a:pPr>
            <a:r>
              <a:rPr lang="en-US" sz="2000" b="1" dirty="0">
                <a:solidFill>
                  <a:srgbClr val="FF0000"/>
                </a:solidFill>
              </a:rPr>
              <a:t> </a:t>
            </a:r>
            <a:r>
              <a:rPr lang="en-US" sz="2400" b="1" dirty="0">
                <a:solidFill>
                  <a:srgbClr val="FF0000"/>
                </a:solidFill>
              </a:rPr>
              <a:t>Welcome</a:t>
            </a:r>
            <a:r>
              <a:rPr lang="en-US" sz="2400" dirty="0">
                <a:solidFill>
                  <a:srgbClr val="FF0000"/>
                </a:solidFill>
              </a:rPr>
              <a:t> </a:t>
            </a:r>
          </a:p>
          <a:p>
            <a:pPr lvl="1">
              <a:lnSpc>
                <a:spcPct val="90000"/>
              </a:lnSpc>
            </a:pPr>
            <a:r>
              <a:rPr lang="en-US" sz="2400" dirty="0">
                <a:solidFill>
                  <a:schemeClr val="tx2"/>
                </a:solidFill>
              </a:rPr>
              <a:t> </a:t>
            </a:r>
            <a:r>
              <a:rPr lang="en-US" sz="2400" b="1" dirty="0">
                <a:solidFill>
                  <a:schemeClr val="tx2"/>
                </a:solidFill>
              </a:rPr>
              <a:t>Teri Banas</a:t>
            </a:r>
            <a:r>
              <a:rPr lang="en-US" sz="2400" dirty="0">
                <a:solidFill>
                  <a:schemeClr val="tx2"/>
                </a:solidFill>
              </a:rPr>
              <a:t>, </a:t>
            </a:r>
            <a:r>
              <a:rPr lang="en-US" sz="2400" i="1" dirty="0">
                <a:solidFill>
                  <a:schemeClr val="tx2"/>
                </a:solidFill>
              </a:rPr>
              <a:t>Director of Programs &amp; Communications, Michigan’s Children</a:t>
            </a:r>
          </a:p>
          <a:p>
            <a:pPr marL="457200" lvl="1" indent="0">
              <a:lnSpc>
                <a:spcPct val="90000"/>
              </a:lnSpc>
              <a:buNone/>
            </a:pPr>
            <a:endParaRPr lang="en-US" sz="2400" dirty="0">
              <a:solidFill>
                <a:schemeClr val="tx2"/>
              </a:solidFill>
            </a:endParaRPr>
          </a:p>
          <a:p>
            <a:pPr>
              <a:lnSpc>
                <a:spcPct val="90000"/>
              </a:lnSpc>
            </a:pPr>
            <a:r>
              <a:rPr lang="en-US" sz="2400" b="1" dirty="0">
                <a:solidFill>
                  <a:schemeClr val="tx2"/>
                </a:solidFill>
              </a:rPr>
              <a:t> </a:t>
            </a:r>
            <a:r>
              <a:rPr lang="en-US" sz="2400" b="1" dirty="0">
                <a:solidFill>
                  <a:srgbClr val="FF0000"/>
                </a:solidFill>
              </a:rPr>
              <a:t>A Tale of Two Lame Ducks </a:t>
            </a:r>
          </a:p>
          <a:p>
            <a:pPr lvl="1">
              <a:lnSpc>
                <a:spcPct val="90000"/>
              </a:lnSpc>
            </a:pPr>
            <a:r>
              <a:rPr lang="en-US" sz="2400" b="1" dirty="0">
                <a:solidFill>
                  <a:schemeClr val="tx2"/>
                </a:solidFill>
              </a:rPr>
              <a:t>Bobby Dorigo Jones, </a:t>
            </a:r>
            <a:r>
              <a:rPr lang="en-US" sz="2400" i="1" dirty="0">
                <a:solidFill>
                  <a:schemeClr val="tx2"/>
                </a:solidFill>
              </a:rPr>
              <a:t>Vice President, Michigan’s Children</a:t>
            </a:r>
          </a:p>
          <a:p>
            <a:pPr lvl="2">
              <a:lnSpc>
                <a:spcPct val="90000"/>
              </a:lnSpc>
            </a:pPr>
            <a:r>
              <a:rPr lang="en-US" sz="2400" i="1" dirty="0">
                <a:solidFill>
                  <a:schemeClr val="tx2"/>
                </a:solidFill>
              </a:rPr>
              <a:t>What happened – and didn’t – during the state Legislature’s Lame Duck</a:t>
            </a:r>
            <a:endParaRPr lang="en-US" sz="2400" dirty="0">
              <a:solidFill>
                <a:schemeClr val="tx2"/>
              </a:solidFill>
            </a:endParaRPr>
          </a:p>
          <a:p>
            <a:pPr lvl="1">
              <a:lnSpc>
                <a:spcPct val="90000"/>
              </a:lnSpc>
            </a:pPr>
            <a:r>
              <a:rPr lang="en-US" sz="2400" b="1" dirty="0">
                <a:solidFill>
                  <a:schemeClr val="tx2"/>
                </a:solidFill>
              </a:rPr>
              <a:t> Matt Gillard</a:t>
            </a:r>
            <a:r>
              <a:rPr lang="en-US" sz="2400" dirty="0">
                <a:solidFill>
                  <a:schemeClr val="tx2"/>
                </a:solidFill>
              </a:rPr>
              <a:t>, </a:t>
            </a:r>
            <a:r>
              <a:rPr lang="en-US" sz="2400" i="1" dirty="0">
                <a:solidFill>
                  <a:schemeClr val="tx2"/>
                </a:solidFill>
              </a:rPr>
              <a:t>President &amp; CEO, Michigan’s Children</a:t>
            </a:r>
          </a:p>
          <a:p>
            <a:pPr lvl="2">
              <a:lnSpc>
                <a:spcPct val="90000"/>
              </a:lnSpc>
            </a:pPr>
            <a:r>
              <a:rPr lang="en-US" sz="2400" i="1" dirty="0">
                <a:solidFill>
                  <a:schemeClr val="tx2"/>
                </a:solidFill>
              </a:rPr>
              <a:t>Lame Duck action in the nation’s Capitol and what child and family advocates should know</a:t>
            </a:r>
          </a:p>
          <a:p>
            <a:pPr lvl="1">
              <a:lnSpc>
                <a:spcPct val="90000"/>
              </a:lnSpc>
            </a:pPr>
            <a:endParaRPr lang="en-US" sz="2400" i="1" dirty="0">
              <a:solidFill>
                <a:schemeClr val="tx2"/>
              </a:solidFill>
            </a:endParaRPr>
          </a:p>
          <a:p>
            <a:pPr>
              <a:lnSpc>
                <a:spcPct val="90000"/>
              </a:lnSpc>
            </a:pPr>
            <a:r>
              <a:rPr lang="en-US" sz="2400" dirty="0">
                <a:solidFill>
                  <a:schemeClr val="tx2"/>
                </a:solidFill>
              </a:rPr>
              <a:t>  </a:t>
            </a:r>
            <a:r>
              <a:rPr lang="en-US" sz="2400" b="1" dirty="0">
                <a:solidFill>
                  <a:schemeClr val="tx2"/>
                </a:solidFill>
              </a:rPr>
              <a:t>Q/A:  Audience questions</a:t>
            </a:r>
          </a:p>
          <a:p>
            <a:pPr>
              <a:lnSpc>
                <a:spcPct val="90000"/>
              </a:lnSpc>
            </a:pPr>
            <a:endParaRPr lang="en-US" sz="2400" b="1" dirty="0">
              <a:solidFill>
                <a:schemeClr val="tx2"/>
              </a:solidFill>
            </a:endParaRPr>
          </a:p>
        </p:txBody>
      </p:sp>
    </p:spTree>
    <p:extLst>
      <p:ext uri="{BB962C8B-B14F-4D97-AF65-F5344CB8AC3E}">
        <p14:creationId xmlns:p14="http://schemas.microsoft.com/office/powerpoint/2010/main" val="144595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54" y="861647"/>
            <a:ext cx="10142805" cy="5996354"/>
          </a:xfrm>
        </p:spPr>
        <p:txBody>
          <a:bodyPr>
            <a:noAutofit/>
          </a:bodyPr>
          <a:lstStyle/>
          <a:p>
            <a:pPr>
              <a:lnSpc>
                <a:spcPct val="90000"/>
              </a:lnSpc>
            </a:pPr>
            <a:r>
              <a:rPr lang="en-US" sz="2000" b="1" dirty="0">
                <a:solidFill>
                  <a:srgbClr val="FF0000"/>
                </a:solidFill>
              </a:rPr>
              <a:t> </a:t>
            </a:r>
            <a:endParaRPr lang="en-US" sz="24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369" y="0"/>
            <a:ext cx="6711461" cy="6711461"/>
          </a:xfrm>
          <a:prstGeom prst="rect">
            <a:avLst/>
          </a:prstGeom>
        </p:spPr>
      </p:pic>
    </p:spTree>
    <p:extLst>
      <p:ext uri="{BB962C8B-B14F-4D97-AF65-F5344CB8AC3E}">
        <p14:creationId xmlns:p14="http://schemas.microsoft.com/office/powerpoint/2010/main" val="265979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652759" cy="6858001"/>
          </a:xfrm>
        </p:spPr>
        <p:txBody>
          <a:bodyPr>
            <a:noAutofit/>
          </a:bodyPr>
          <a:lstStyle/>
          <a:p>
            <a:pPr>
              <a:lnSpc>
                <a:spcPct val="90000"/>
              </a:lnSpc>
            </a:pPr>
            <a:r>
              <a:rPr lang="en-US" sz="2000" b="1" dirty="0">
                <a:solidFill>
                  <a:srgbClr val="FF0000"/>
                </a:solidFill>
              </a:rPr>
              <a:t> </a:t>
            </a:r>
            <a:endParaRPr lang="en-US" sz="2400" b="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8125"/>
            <a:ext cx="9753600" cy="1466850"/>
          </a:xfrm>
          <a:prstGeom prst="rect">
            <a:avLst/>
          </a:prstGeom>
        </p:spPr>
      </p:pic>
      <p:sp>
        <p:nvSpPr>
          <p:cNvPr id="7" name="TextBox 6"/>
          <p:cNvSpPr txBox="1"/>
          <p:nvPr/>
        </p:nvSpPr>
        <p:spPr>
          <a:xfrm>
            <a:off x="0" y="1704975"/>
            <a:ext cx="12192000" cy="9379089"/>
          </a:xfrm>
          <a:prstGeom prst="rect">
            <a:avLst/>
          </a:prstGeom>
          <a:noFill/>
        </p:spPr>
        <p:txBody>
          <a:bodyPr wrap="square" rtlCol="0">
            <a:spAutoFit/>
          </a:bodyPr>
          <a:lstStyle/>
          <a:p>
            <a:pPr algn="ctr"/>
            <a:r>
              <a:rPr lang="en-US" sz="3600" dirty="0"/>
              <a:t>Revisit this Year’s Programs</a:t>
            </a:r>
          </a:p>
          <a:p>
            <a:pPr algn="ctr"/>
            <a:r>
              <a:rPr lang="en-US" sz="2800" dirty="0">
                <a:solidFill>
                  <a:srgbClr val="FF0000"/>
                </a:solidFill>
              </a:rPr>
              <a:t>https://www.michiganschildren.org/2020-2022-lunch-learn/</a:t>
            </a:r>
          </a:p>
          <a:p>
            <a:pPr marL="571500" indent="-571500" algn="ctr">
              <a:buFont typeface="Arial" panose="020B0604020202020204" pitchFamily="34" charset="0"/>
              <a:buChar char="•"/>
            </a:pPr>
            <a:endParaRPr lang="en-US" sz="2800" dirty="0"/>
          </a:p>
          <a:p>
            <a:pPr marL="571500" indent="-571500" algn="ctr">
              <a:buFont typeface="Arial" panose="020B0604020202020204" pitchFamily="34" charset="0"/>
              <a:buChar char="•"/>
            </a:pPr>
            <a:r>
              <a:rPr lang="en-US" sz="2800" dirty="0"/>
              <a:t>Topics: issue advocacy, budget advocacy, election advocacy</a:t>
            </a:r>
          </a:p>
          <a:p>
            <a:pPr marL="571500" indent="-571500" algn="ctr">
              <a:buFont typeface="Arial" panose="020B0604020202020204" pitchFamily="34" charset="0"/>
              <a:buChar char="•"/>
            </a:pPr>
            <a:endParaRPr lang="en-US" sz="2800" dirty="0"/>
          </a:p>
          <a:p>
            <a:pPr marL="571500" indent="-571500" algn="ctr">
              <a:buFont typeface="Arial" panose="020B0604020202020204" pitchFamily="34" charset="0"/>
              <a:buChar char="•"/>
            </a:pPr>
            <a:r>
              <a:rPr lang="en-US" sz="2800" dirty="0"/>
              <a:t>Issues: early childhood, home visiting, kids’ mental health, state tax plans and budget planning, the provider workforce crisis</a:t>
            </a:r>
          </a:p>
          <a:p>
            <a:pPr marL="571500" indent="-571500" algn="ctr">
              <a:buFont typeface="Arial" panose="020B0604020202020204" pitchFamily="34" charset="0"/>
              <a:buChar char="•"/>
            </a:pPr>
            <a:r>
              <a:rPr lang="en-US" sz="2800" dirty="0"/>
              <a:t> </a:t>
            </a:r>
          </a:p>
          <a:p>
            <a:pPr marL="571500" indent="-571500" algn="ctr">
              <a:buFont typeface="Arial" panose="020B0604020202020204" pitchFamily="34" charset="0"/>
              <a:buChar char="•"/>
            </a:pPr>
            <a:r>
              <a:rPr lang="en-US" sz="2800" dirty="0"/>
              <a:t>30 guest panelists and pundits</a:t>
            </a:r>
          </a:p>
          <a:p>
            <a:pPr marL="571500" indent="-571500" algn="ctr">
              <a:buFont typeface="Arial" panose="020B0604020202020204" pitchFamily="34" charset="0"/>
              <a:buChar char="•"/>
            </a:pPr>
            <a:endParaRPr lang="en-US" sz="2800" dirty="0"/>
          </a:p>
          <a:p>
            <a:pPr marL="571500" indent="-571500" algn="ctr">
              <a:buFont typeface="Arial" panose="020B0604020202020204" pitchFamily="34" charset="0"/>
              <a:buChar char="•"/>
            </a:pPr>
            <a:r>
              <a:rPr lang="en-US" sz="2800" dirty="0"/>
              <a:t>Your favorite Michigan’s Children people </a:t>
            </a:r>
            <a:r>
              <a:rPr lang="en-US" sz="2800" dirty="0">
                <a:sym typeface="Wingdings" panose="05000000000000000000" pitchFamily="2" charset="2"/>
              </a:rPr>
              <a:t></a:t>
            </a:r>
          </a:p>
          <a:p>
            <a:pPr marL="571500" indent="-571500" algn="ctr">
              <a:buFont typeface="Arial" panose="020B0604020202020204" pitchFamily="34" charset="0"/>
              <a:buChar char="•"/>
            </a:pPr>
            <a:endParaRPr lang="en-US" sz="2800" dirty="0"/>
          </a:p>
          <a:p>
            <a:pPr marL="571500" indent="-571500" algn="ctr">
              <a:buFont typeface="Arial" panose="020B0604020202020204" pitchFamily="34" charset="0"/>
              <a:buChar char="•"/>
            </a:pPr>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527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0116"/>
            <a:ext cx="10195560" cy="978906"/>
          </a:xfrm>
        </p:spPr>
        <p:txBody>
          <a:bodyPr>
            <a:noAutofit/>
          </a:bodyPr>
          <a:lstStyle/>
          <a:p>
            <a:r>
              <a:rPr lang="en-US" i="1" dirty="0">
                <a:solidFill>
                  <a:srgbClr val="FF0000"/>
                </a:solidFill>
              </a:rPr>
              <a:t>The State Legislature’s Lame Duck that Was  </a:t>
            </a:r>
          </a:p>
        </p:txBody>
      </p:sp>
      <p:sp>
        <p:nvSpPr>
          <p:cNvPr id="11" name="Rectangle 10"/>
          <p:cNvSpPr/>
          <p:nvPr/>
        </p:nvSpPr>
        <p:spPr>
          <a:xfrm>
            <a:off x="7108825" y="3473921"/>
            <a:ext cx="1815042" cy="507831"/>
          </a:xfrm>
          <a:prstGeom prst="rect">
            <a:avLst/>
          </a:prstGeom>
        </p:spPr>
        <p:txBody>
          <a:bodyPr wrap="square">
            <a:spAutoFit/>
          </a:bodyPr>
          <a:lstStyle/>
          <a:p>
            <a:pPr>
              <a:lnSpc>
                <a:spcPct val="150000"/>
              </a:lnSpc>
              <a:spcBef>
                <a:spcPts val="750"/>
              </a:spcBef>
              <a:spcAft>
                <a:spcPts val="750"/>
              </a:spcAft>
            </a:pPr>
            <a:r>
              <a:rPr lang="en-US" dirty="0">
                <a:solidFill>
                  <a:srgbClr val="43404D"/>
                </a:solidFill>
                <a:latin typeface="Georgia" panose="02040502050405020303" pitchFamily="18" charset="0"/>
                <a:ea typeface="Times New Roman" panose="02020603050405020304" pitchFamily="18" charset="0"/>
              </a:rPr>
              <a:t>  </a:t>
            </a:r>
            <a:endParaRPr lang="en-US" dirty="0">
              <a:effectLst/>
              <a:latin typeface="Trebuchet MS" panose="020B0603020202020204" pitchFamily="34" charset="0"/>
              <a:ea typeface="Times New Roman" panose="02020603050405020304" pitchFamily="18" charset="0"/>
            </a:endParaRPr>
          </a:p>
        </p:txBody>
      </p:sp>
      <p:sp>
        <p:nvSpPr>
          <p:cNvPr id="16" name="TextBox 15"/>
          <p:cNvSpPr txBox="1"/>
          <p:nvPr/>
        </p:nvSpPr>
        <p:spPr>
          <a:xfrm>
            <a:off x="316522" y="756138"/>
            <a:ext cx="8886705" cy="6955750"/>
          </a:xfrm>
          <a:prstGeom prst="rect">
            <a:avLst/>
          </a:prstGeom>
          <a:noFill/>
        </p:spPr>
        <p:txBody>
          <a:bodyPr wrap="square" rtlCol="0">
            <a:spAutoFit/>
          </a:bodyPr>
          <a:lstStyle/>
          <a:p>
            <a:r>
              <a:rPr lang="en-US" sz="3600" dirty="0"/>
              <a:t>                     </a:t>
            </a:r>
            <a:r>
              <a:rPr lang="en-US" sz="3600" u="sng" dirty="0"/>
              <a:t>Mental Health </a:t>
            </a:r>
          </a:p>
          <a:p>
            <a:endParaRPr lang="en-US" sz="2000" dirty="0"/>
          </a:p>
          <a:p>
            <a:pPr marL="342900" indent="-342900">
              <a:buFont typeface="Arial" panose="020B0604020202020204" pitchFamily="34" charset="0"/>
              <a:buChar char="•"/>
            </a:pPr>
            <a:r>
              <a:rPr lang="en-US" sz="2400" dirty="0"/>
              <a:t>Two proposals to reform the Mental Health Administration </a:t>
            </a:r>
          </a:p>
          <a:p>
            <a:r>
              <a:rPr lang="en-US" sz="2400" dirty="0"/>
              <a:t>    died in Lame Duck, despite promises of a compromise.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i="1" dirty="0"/>
              <a:t>Yet, the Need for Reform is Long-standing and Continues. </a:t>
            </a:r>
          </a:p>
          <a:p>
            <a:pPr marL="342900" indent="-342900">
              <a:buFont typeface="Arial" panose="020B0604020202020204" pitchFamily="34" charset="0"/>
              <a:buChar char="•"/>
            </a:pPr>
            <a:endParaRPr lang="en-US" sz="2400" dirty="0"/>
          </a:p>
          <a:p>
            <a:r>
              <a:rPr lang="en-US" sz="2400" b="1" dirty="0"/>
              <a:t>Driving the issue:</a:t>
            </a:r>
          </a:p>
          <a:p>
            <a:pPr marL="285750" indent="-285750">
              <a:buFont typeface="Arial" panose="020B0604020202020204" pitchFamily="34" charset="0"/>
              <a:buChar char="•"/>
            </a:pPr>
            <a:r>
              <a:rPr lang="en-US" sz="2400" dirty="0"/>
              <a:t>Public dissatisfaction with availability of mental health services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Court settlements focused on Medicaid mental health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40% of children with common behavioral health diagnoses do not receive care for them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643" t="10743" r="18254" b="24804"/>
          <a:stretch/>
        </p:blipFill>
        <p:spPr>
          <a:xfrm>
            <a:off x="9203229" y="1032874"/>
            <a:ext cx="2594264" cy="3261360"/>
          </a:xfrm>
          <a:prstGeom prst="rect">
            <a:avLst/>
          </a:prstGeom>
        </p:spPr>
      </p:pic>
      <p:sp>
        <p:nvSpPr>
          <p:cNvPr id="18" name="TextBox 17"/>
          <p:cNvSpPr txBox="1"/>
          <p:nvPr/>
        </p:nvSpPr>
        <p:spPr>
          <a:xfrm>
            <a:off x="9203228" y="4404360"/>
            <a:ext cx="2594265" cy="1200329"/>
          </a:xfrm>
          <a:prstGeom prst="rect">
            <a:avLst/>
          </a:prstGeom>
          <a:noFill/>
        </p:spPr>
        <p:txBody>
          <a:bodyPr wrap="square" rtlCol="0">
            <a:spAutoFit/>
          </a:bodyPr>
          <a:lstStyle/>
          <a:p>
            <a:r>
              <a:rPr lang="en-US" b="1" dirty="0"/>
              <a:t>Bobby Dorigo Jones</a:t>
            </a:r>
            <a:r>
              <a:rPr lang="en-US" dirty="0"/>
              <a:t>,</a:t>
            </a:r>
          </a:p>
          <a:p>
            <a:r>
              <a:rPr lang="en-US" i="1" dirty="0"/>
              <a:t>Vice President, Michigan’s Children</a:t>
            </a:r>
          </a:p>
          <a:p>
            <a:endParaRPr lang="en-US" dirty="0"/>
          </a:p>
        </p:txBody>
      </p:sp>
    </p:spTree>
    <p:extLst>
      <p:ext uri="{BB962C8B-B14F-4D97-AF65-F5344CB8AC3E}">
        <p14:creationId xmlns:p14="http://schemas.microsoft.com/office/powerpoint/2010/main" val="380951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0116"/>
            <a:ext cx="9274003" cy="859942"/>
          </a:xfrm>
        </p:spPr>
        <p:txBody>
          <a:bodyPr>
            <a:noAutofit/>
          </a:bodyPr>
          <a:lstStyle/>
          <a:p>
            <a:r>
              <a:rPr lang="en-US" i="1" dirty="0">
                <a:solidFill>
                  <a:srgbClr val="FF0000"/>
                </a:solidFill>
              </a:rPr>
              <a:t>The State Legislature’s Lame Duck that Was  </a:t>
            </a:r>
          </a:p>
        </p:txBody>
      </p:sp>
      <p:sp>
        <p:nvSpPr>
          <p:cNvPr id="16" name="TextBox 15"/>
          <p:cNvSpPr txBox="1"/>
          <p:nvPr/>
        </p:nvSpPr>
        <p:spPr>
          <a:xfrm>
            <a:off x="785187" y="570087"/>
            <a:ext cx="7954367" cy="7314495"/>
          </a:xfrm>
          <a:prstGeom prst="rect">
            <a:avLst/>
          </a:prstGeom>
          <a:noFill/>
        </p:spPr>
        <p:txBody>
          <a:bodyPr wrap="square" rtlCol="0">
            <a:spAutoFit/>
          </a:bodyPr>
          <a:lstStyle/>
          <a:p>
            <a:endParaRPr lang="en-US" sz="3200" dirty="0"/>
          </a:p>
          <a:p>
            <a:r>
              <a:rPr lang="en-US" sz="3600" dirty="0"/>
              <a:t>               </a:t>
            </a:r>
            <a:r>
              <a:rPr lang="en-US" sz="3600" u="sng" dirty="0"/>
              <a:t>Mental Health </a:t>
            </a:r>
          </a:p>
          <a:p>
            <a:endParaRPr lang="en-US" sz="2800" dirty="0"/>
          </a:p>
          <a:p>
            <a:r>
              <a:rPr lang="en-US" sz="2400" dirty="0"/>
              <a:t>The need for reforms will most likely carry the issue into the new session.</a:t>
            </a:r>
          </a:p>
          <a:p>
            <a:endParaRPr lang="en-US" sz="2400" dirty="0"/>
          </a:p>
          <a:p>
            <a:pPr marL="342900" indent="-342900">
              <a:buFont typeface="Arial" panose="020B0604020202020204" pitchFamily="34" charset="0"/>
              <a:buChar char="•"/>
            </a:pPr>
            <a:r>
              <a:rPr lang="en-US" sz="2400" dirty="0"/>
              <a:t>Possible Actions</a:t>
            </a:r>
          </a:p>
          <a:p>
            <a:pPr marL="800100" lvl="1" indent="-342900">
              <a:buFont typeface="Arial" panose="020B0604020202020204" pitchFamily="34" charset="0"/>
              <a:buChar char="•"/>
            </a:pPr>
            <a:r>
              <a:rPr lang="en-US" sz="2400" dirty="0"/>
              <a:t>Funding to expand services</a:t>
            </a:r>
          </a:p>
          <a:p>
            <a:pPr marL="800100" lvl="1" indent="-342900">
              <a:buFont typeface="Arial" panose="020B0604020202020204" pitchFamily="34" charset="0"/>
              <a:buChar char="•"/>
            </a:pPr>
            <a:r>
              <a:rPr lang="en-US" sz="2400" dirty="0"/>
              <a:t>Funding to grow the workforce</a:t>
            </a:r>
          </a:p>
          <a:p>
            <a:pPr marL="800100" lvl="1" indent="-342900">
              <a:buFont typeface="Arial" panose="020B0604020202020204" pitchFamily="34" charset="0"/>
              <a:buChar char="•"/>
            </a:pPr>
            <a:r>
              <a:rPr lang="en-US" sz="2400" dirty="0"/>
              <a:t>Reforms to make sure children and family needs are centered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7643" t="10743" r="18254" b="24804"/>
          <a:stretch/>
        </p:blipFill>
        <p:spPr>
          <a:xfrm>
            <a:off x="9128760" y="1000058"/>
            <a:ext cx="2594264" cy="3261360"/>
          </a:xfrm>
          <a:prstGeom prst="rect">
            <a:avLst/>
          </a:prstGeom>
        </p:spPr>
      </p:pic>
      <p:sp>
        <p:nvSpPr>
          <p:cNvPr id="18" name="TextBox 17"/>
          <p:cNvSpPr txBox="1"/>
          <p:nvPr/>
        </p:nvSpPr>
        <p:spPr>
          <a:xfrm>
            <a:off x="8923866" y="4602480"/>
            <a:ext cx="3085253" cy="1200329"/>
          </a:xfrm>
          <a:prstGeom prst="rect">
            <a:avLst/>
          </a:prstGeom>
          <a:noFill/>
        </p:spPr>
        <p:txBody>
          <a:bodyPr wrap="square" rtlCol="0">
            <a:spAutoFit/>
          </a:bodyPr>
          <a:lstStyle/>
          <a:p>
            <a:r>
              <a:rPr lang="en-US" dirty="0"/>
              <a:t>Bobby Dorigo Jones,</a:t>
            </a:r>
          </a:p>
          <a:p>
            <a:r>
              <a:rPr lang="en-US" dirty="0"/>
              <a:t>Vice President, Michigan’s </a:t>
            </a:r>
          </a:p>
          <a:p>
            <a:r>
              <a:rPr lang="en-US" dirty="0"/>
              <a:t>Children</a:t>
            </a:r>
          </a:p>
          <a:p>
            <a:endParaRPr lang="en-US" dirty="0"/>
          </a:p>
        </p:txBody>
      </p:sp>
    </p:spTree>
    <p:extLst>
      <p:ext uri="{BB962C8B-B14F-4D97-AF65-F5344CB8AC3E}">
        <p14:creationId xmlns:p14="http://schemas.microsoft.com/office/powerpoint/2010/main" val="166098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0116"/>
            <a:ext cx="9274003" cy="859942"/>
          </a:xfrm>
        </p:spPr>
        <p:txBody>
          <a:bodyPr>
            <a:noAutofit/>
          </a:bodyPr>
          <a:lstStyle/>
          <a:p>
            <a:r>
              <a:rPr lang="en-US" i="1" dirty="0">
                <a:solidFill>
                  <a:srgbClr val="FF0000"/>
                </a:solidFill>
              </a:rPr>
              <a:t>The State Legislature’s Lame Duck that Was </a:t>
            </a:r>
          </a:p>
        </p:txBody>
      </p:sp>
      <p:sp>
        <p:nvSpPr>
          <p:cNvPr id="11" name="Rectangle 10"/>
          <p:cNvSpPr/>
          <p:nvPr/>
        </p:nvSpPr>
        <p:spPr>
          <a:xfrm>
            <a:off x="7108825" y="3473921"/>
            <a:ext cx="1815042" cy="507831"/>
          </a:xfrm>
          <a:prstGeom prst="rect">
            <a:avLst/>
          </a:prstGeom>
        </p:spPr>
        <p:txBody>
          <a:bodyPr wrap="square">
            <a:spAutoFit/>
          </a:bodyPr>
          <a:lstStyle/>
          <a:p>
            <a:pPr>
              <a:lnSpc>
                <a:spcPct val="150000"/>
              </a:lnSpc>
              <a:spcBef>
                <a:spcPts val="750"/>
              </a:spcBef>
              <a:spcAft>
                <a:spcPts val="750"/>
              </a:spcAft>
            </a:pPr>
            <a:r>
              <a:rPr lang="en-US" dirty="0">
                <a:solidFill>
                  <a:srgbClr val="43404D"/>
                </a:solidFill>
                <a:latin typeface="Georgia" panose="02040502050405020303" pitchFamily="18" charset="0"/>
                <a:ea typeface="Times New Roman" panose="02020603050405020304" pitchFamily="18" charset="0"/>
              </a:rPr>
              <a:t>  </a:t>
            </a:r>
            <a:endParaRPr lang="en-US" dirty="0">
              <a:effectLst/>
              <a:latin typeface="Trebuchet MS" panose="020B0603020202020204" pitchFamily="34" charset="0"/>
              <a:ea typeface="Times New Roman" panose="02020603050405020304" pitchFamily="18" charset="0"/>
            </a:endParaRPr>
          </a:p>
        </p:txBody>
      </p:sp>
      <p:sp>
        <p:nvSpPr>
          <p:cNvPr id="16" name="TextBox 15"/>
          <p:cNvSpPr txBox="1"/>
          <p:nvPr/>
        </p:nvSpPr>
        <p:spPr>
          <a:xfrm>
            <a:off x="281354" y="1000058"/>
            <a:ext cx="8968154" cy="8433078"/>
          </a:xfrm>
          <a:prstGeom prst="rect">
            <a:avLst/>
          </a:prstGeom>
          <a:noFill/>
        </p:spPr>
        <p:txBody>
          <a:bodyPr wrap="square" rtlCol="0">
            <a:spAutoFit/>
          </a:bodyPr>
          <a:lstStyle/>
          <a:p>
            <a:r>
              <a:rPr lang="en-US" sz="3600" dirty="0"/>
              <a:t>                          </a:t>
            </a:r>
            <a:r>
              <a:rPr lang="en-US" sz="3600" u="sng" dirty="0"/>
              <a:t>EITC</a:t>
            </a:r>
          </a:p>
          <a:p>
            <a:endParaRPr lang="en-US" sz="2800" dirty="0"/>
          </a:p>
          <a:p>
            <a:pPr lvl="0"/>
            <a:r>
              <a:rPr lang="en-US" sz="2400" dirty="0"/>
              <a:t>Pre-election, when divided government was expected, a big tax reform deal targeted towards people struggling the most was seen as likely - 60% of Michigan households struggle to afford their basic needs.</a:t>
            </a:r>
          </a:p>
          <a:p>
            <a:pPr lvl="0"/>
            <a:endParaRPr lang="en-US" sz="2400" dirty="0"/>
          </a:p>
          <a:p>
            <a:pPr lvl="0"/>
            <a:r>
              <a:rPr lang="en-US" sz="2400" dirty="0"/>
              <a:t>Post-election, Democrats knew they would be able to reform taxes next year on their own terms, and "give" vulnerable new members a vote on a popular issue.</a:t>
            </a:r>
          </a:p>
          <a:p>
            <a:pPr lvl="0"/>
            <a:endParaRPr lang="en-US" sz="2400" b="1" dirty="0"/>
          </a:p>
          <a:p>
            <a:pPr lvl="0"/>
            <a:r>
              <a:rPr lang="en-US" sz="2400" b="1" i="1" u="sng" dirty="0"/>
              <a:t>EITC will likely pass next year.</a:t>
            </a:r>
          </a:p>
          <a:p>
            <a:pPr lvl="1"/>
            <a:r>
              <a:rPr lang="en-US" sz="2400" dirty="0"/>
              <a:t>However, families will likely wait another year to benefit from it. Specifics will depend on whether Congress reforms the federal EITC in Lame Duck.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643" t="10743" r="18254" b="24804"/>
          <a:stretch/>
        </p:blipFill>
        <p:spPr>
          <a:xfrm>
            <a:off x="9426402" y="720392"/>
            <a:ext cx="2594264" cy="3261360"/>
          </a:xfrm>
          <a:prstGeom prst="rect">
            <a:avLst/>
          </a:prstGeom>
        </p:spPr>
      </p:pic>
      <p:sp>
        <p:nvSpPr>
          <p:cNvPr id="18" name="TextBox 17"/>
          <p:cNvSpPr txBox="1"/>
          <p:nvPr/>
        </p:nvSpPr>
        <p:spPr>
          <a:xfrm>
            <a:off x="9616440" y="4267200"/>
            <a:ext cx="2362199" cy="1200329"/>
          </a:xfrm>
          <a:prstGeom prst="rect">
            <a:avLst/>
          </a:prstGeom>
          <a:noFill/>
        </p:spPr>
        <p:txBody>
          <a:bodyPr wrap="square" rtlCol="0">
            <a:spAutoFit/>
          </a:bodyPr>
          <a:lstStyle/>
          <a:p>
            <a:r>
              <a:rPr lang="en-US" dirty="0"/>
              <a:t>Bobby Dorigo Jones,</a:t>
            </a:r>
          </a:p>
          <a:p>
            <a:r>
              <a:rPr lang="en-US" dirty="0"/>
              <a:t>Vice President, Michigan’s Children</a:t>
            </a:r>
          </a:p>
          <a:p>
            <a:endParaRPr lang="en-US" dirty="0"/>
          </a:p>
        </p:txBody>
      </p:sp>
    </p:spTree>
    <p:extLst>
      <p:ext uri="{BB962C8B-B14F-4D97-AF65-F5344CB8AC3E}">
        <p14:creationId xmlns:p14="http://schemas.microsoft.com/office/powerpoint/2010/main" val="387067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26880" cy="5978769"/>
          </a:xfrm>
        </p:spPr>
        <p:txBody>
          <a:bodyPr>
            <a:normAutofit/>
          </a:bodyPr>
          <a:lstStyle/>
          <a:p>
            <a:r>
              <a:rPr lang="en-US" b="1" i="1" dirty="0">
                <a:solidFill>
                  <a:srgbClr val="FF0000"/>
                </a:solidFill>
              </a:rPr>
              <a:t>  Just in … Last night in Congress . . .</a:t>
            </a:r>
            <a:br>
              <a:rPr lang="en-US" b="1" i="1" dirty="0">
                <a:solidFill>
                  <a:srgbClr val="FF0000"/>
                </a:solidFill>
              </a:rPr>
            </a:br>
            <a:br>
              <a:rPr lang="en-US" b="1" i="1" dirty="0">
                <a:solidFill>
                  <a:srgbClr val="FF0000"/>
                </a:solidFill>
              </a:rPr>
            </a:br>
            <a:br>
              <a:rPr lang="en-US" b="1" i="1" dirty="0">
                <a:solidFill>
                  <a:srgbClr val="FF0000"/>
                </a:solidFill>
              </a:rPr>
            </a:br>
            <a:br>
              <a:rPr lang="en-US" b="1" i="1" dirty="0">
                <a:solidFill>
                  <a:srgbClr val="FF0000"/>
                </a:solidFill>
              </a:rPr>
            </a:br>
            <a:br>
              <a:rPr lang="en-US" sz="3200" b="1" i="1" dirty="0">
                <a:solidFill>
                  <a:srgbClr val="FF0000"/>
                </a:solidFill>
              </a:rPr>
            </a:br>
            <a:endParaRPr lang="en-US" sz="3200" b="1" i="1"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392" t="9876" r="16008" b="21853"/>
          <a:stretch/>
        </p:blipFill>
        <p:spPr>
          <a:xfrm>
            <a:off x="9326880" y="0"/>
            <a:ext cx="2636520" cy="3537668"/>
          </a:xfrm>
          <a:prstGeom prst="rect">
            <a:avLst/>
          </a:prstGeom>
        </p:spPr>
      </p:pic>
      <p:sp>
        <p:nvSpPr>
          <p:cNvPr id="5" name="TextBox 4"/>
          <p:cNvSpPr txBox="1"/>
          <p:nvPr/>
        </p:nvSpPr>
        <p:spPr>
          <a:xfrm>
            <a:off x="160420" y="800099"/>
            <a:ext cx="9166459" cy="8494633"/>
          </a:xfrm>
          <a:prstGeom prst="rect">
            <a:avLst/>
          </a:prstGeom>
          <a:noFill/>
        </p:spPr>
        <p:txBody>
          <a:bodyPr wrap="square" rtlCol="0">
            <a:spAutoFit/>
          </a:bodyPr>
          <a:lstStyle/>
          <a:p>
            <a:endParaRPr lang="en-US" sz="2000" i="1" dirty="0"/>
          </a:p>
          <a:p>
            <a:pPr algn="ctr"/>
            <a:r>
              <a:rPr lang="en-US" sz="2800" b="1" i="1" dirty="0"/>
              <a:t> New Framework for Bipartisan Spending Bill</a:t>
            </a:r>
            <a:endParaRPr lang="en-US" sz="2800" b="1" i="1" u="sng" dirty="0"/>
          </a:p>
          <a:p>
            <a:pPr algn="ctr"/>
            <a:endParaRPr lang="en-US" dirty="0"/>
          </a:p>
          <a:p>
            <a:endParaRPr lang="en-US" sz="2400" dirty="0"/>
          </a:p>
          <a:p>
            <a:r>
              <a:rPr lang="en-US" sz="2400" dirty="0"/>
              <a:t>Funding for the federal government is set to run out on </a:t>
            </a:r>
            <a:r>
              <a:rPr lang="en-US" sz="2400" dirty="0">
                <a:solidFill>
                  <a:srgbClr val="FF0000"/>
                </a:solidFill>
              </a:rPr>
              <a:t>Friday, Dec.16</a:t>
            </a:r>
            <a:r>
              <a:rPr lang="en-US" sz="2400" baseline="30000" dirty="0">
                <a:solidFill>
                  <a:srgbClr val="FF0000"/>
                </a:solidFill>
              </a:rPr>
              <a:t>th</a:t>
            </a:r>
            <a:endParaRPr lang="en-US" sz="2400" dirty="0">
              <a:solidFill>
                <a:srgbClr val="FF0000"/>
              </a:solidFill>
            </a:endParaRPr>
          </a:p>
          <a:p>
            <a:pPr marL="342900" indent="-342900">
              <a:buFont typeface="Arial" panose="020B0604020202020204" pitchFamily="34" charset="0"/>
              <a:buChar char="•"/>
            </a:pPr>
            <a:r>
              <a:rPr lang="en-US" sz="2400" dirty="0"/>
              <a:t>Congress is looking to pass a </a:t>
            </a:r>
            <a:r>
              <a:rPr lang="en-US" sz="2400" u="sng" dirty="0"/>
              <a:t>one-week continuing resolution (CR) today</a:t>
            </a:r>
            <a:r>
              <a:rPr lang="en-US" sz="2400" dirty="0"/>
              <a:t> that will extend government funding through next Friday, Dec. 23</a:t>
            </a:r>
            <a:r>
              <a:rPr lang="en-US" sz="2400" baseline="30000" dirty="0"/>
              <a:t>rd.</a:t>
            </a:r>
            <a:endParaRPr lang="en-US" sz="2400" dirty="0"/>
          </a:p>
          <a:p>
            <a:pPr marL="342900" indent="-342900">
              <a:buFont typeface="Arial" panose="020B0604020202020204" pitchFamily="34" charset="0"/>
              <a:buChar char="•"/>
            </a:pPr>
            <a:r>
              <a:rPr lang="en-US" sz="2400" dirty="0"/>
              <a:t>Last night a framework for a budget to fund the federal government through </a:t>
            </a:r>
            <a:r>
              <a:rPr lang="en-US" sz="2400" dirty="0">
                <a:solidFill>
                  <a:srgbClr val="FF0000"/>
                </a:solidFill>
              </a:rPr>
              <a:t>Sept.30, 2023 </a:t>
            </a:r>
            <a:r>
              <a:rPr lang="en-US" sz="2400" dirty="0"/>
              <a:t>was agreed to by Senate Dems &amp; Republicans, and House Dems.</a:t>
            </a:r>
          </a:p>
          <a:p>
            <a:pPr marL="342900" indent="-342900">
              <a:buFont typeface="Arial" panose="020B0604020202020204" pitchFamily="34" charset="0"/>
              <a:buChar char="•"/>
            </a:pPr>
            <a:r>
              <a:rPr lang="en-US" sz="2400" dirty="0"/>
              <a:t>Negotiations will continue around the clock on details of the federal budget and potential riders from now until it is passed, probably on the 23</a:t>
            </a:r>
            <a:r>
              <a:rPr lang="en-US" sz="2400" baseline="30000" dirty="0"/>
              <a:t>rd</a:t>
            </a:r>
            <a:r>
              <a:rPr lang="en-US" sz="2400" dirty="0"/>
              <a:t>.</a:t>
            </a:r>
          </a:p>
          <a:p>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9351498" y="3537668"/>
            <a:ext cx="2840502" cy="923330"/>
          </a:xfrm>
          <a:prstGeom prst="rect">
            <a:avLst/>
          </a:prstGeom>
          <a:noFill/>
        </p:spPr>
        <p:txBody>
          <a:bodyPr wrap="square" rtlCol="0">
            <a:spAutoFit/>
          </a:bodyPr>
          <a:lstStyle/>
          <a:p>
            <a:r>
              <a:rPr lang="en-US" b="1" dirty="0"/>
              <a:t>Matt Gillard,</a:t>
            </a:r>
          </a:p>
          <a:p>
            <a:r>
              <a:rPr lang="en-US" i="1" dirty="0"/>
              <a:t>President &amp; CEO,</a:t>
            </a:r>
          </a:p>
          <a:p>
            <a:r>
              <a:rPr lang="en-US" i="1" dirty="0"/>
              <a:t>Michigan’s Children</a:t>
            </a:r>
          </a:p>
        </p:txBody>
      </p:sp>
    </p:spTree>
    <p:extLst>
      <p:ext uri="{BB962C8B-B14F-4D97-AF65-F5344CB8AC3E}">
        <p14:creationId xmlns:p14="http://schemas.microsoft.com/office/powerpoint/2010/main" val="141428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823960" cy="5978769"/>
          </a:xfrm>
        </p:spPr>
        <p:txBody>
          <a:bodyPr>
            <a:normAutofit/>
          </a:bodyPr>
          <a:lstStyle/>
          <a:p>
            <a:r>
              <a:rPr lang="en-US" b="1" i="1" dirty="0">
                <a:solidFill>
                  <a:srgbClr val="FF0000"/>
                </a:solidFill>
              </a:rPr>
              <a:t>  Congress and its Unfinished Business</a:t>
            </a:r>
            <a:br>
              <a:rPr lang="en-US" b="1" i="1" dirty="0">
                <a:solidFill>
                  <a:srgbClr val="FF0000"/>
                </a:solidFill>
              </a:rPr>
            </a:br>
            <a:br>
              <a:rPr lang="en-US" b="1" i="1" dirty="0">
                <a:solidFill>
                  <a:srgbClr val="FF0000"/>
                </a:solidFill>
              </a:rPr>
            </a:br>
            <a:br>
              <a:rPr lang="en-US" sz="3200" b="1" i="1" dirty="0">
                <a:solidFill>
                  <a:srgbClr val="FF0000"/>
                </a:solidFill>
              </a:rPr>
            </a:br>
            <a:endParaRPr lang="en-US" sz="3200" b="1" i="1"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392" t="9876" r="16008" b="21853"/>
          <a:stretch/>
        </p:blipFill>
        <p:spPr>
          <a:xfrm>
            <a:off x="9326880" y="0"/>
            <a:ext cx="2636520" cy="3537668"/>
          </a:xfrm>
          <a:prstGeom prst="rect">
            <a:avLst/>
          </a:prstGeom>
        </p:spPr>
      </p:pic>
      <p:sp>
        <p:nvSpPr>
          <p:cNvPr id="5" name="TextBox 4"/>
          <p:cNvSpPr txBox="1"/>
          <p:nvPr/>
        </p:nvSpPr>
        <p:spPr>
          <a:xfrm>
            <a:off x="0" y="800099"/>
            <a:ext cx="9098280" cy="7755969"/>
          </a:xfrm>
          <a:prstGeom prst="rect">
            <a:avLst/>
          </a:prstGeom>
          <a:noFill/>
        </p:spPr>
        <p:txBody>
          <a:bodyPr wrap="square" rtlCol="0">
            <a:spAutoFit/>
          </a:bodyPr>
          <a:lstStyle/>
          <a:p>
            <a:endParaRPr lang="en-US" sz="2000" i="1" dirty="0"/>
          </a:p>
          <a:p>
            <a:r>
              <a:rPr lang="en-US" sz="2800" b="1" i="1" dirty="0"/>
              <a:t>   </a:t>
            </a:r>
            <a:r>
              <a:rPr lang="en-US" sz="2800" b="1" i="1" u="sng" dirty="0"/>
              <a:t>Last Push for the Expanded Child Care Tax Credit</a:t>
            </a:r>
          </a:p>
          <a:p>
            <a:endParaRPr lang="en-US" dirty="0"/>
          </a:p>
          <a:p>
            <a:pPr marL="285750" indent="-285750">
              <a:buFont typeface="Arial" panose="020B0604020202020204" pitchFamily="34" charset="0"/>
              <a:buChar char="•"/>
            </a:pPr>
            <a:r>
              <a:rPr lang="en-US" sz="2400" dirty="0"/>
              <a:t>Congress is revisiting the child tax credit, though efforts by Congressional champions to see it expanded will take compromise and may not be as generous as in 2021 under the American Rescue Plan.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That credit lapsed in December 2021. Its impact: A historic decline (by over 40%) in the child poverty rate. Millions of kids were lifted out of poverty as families received monthly checks.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Reinstating and expanding it is favored by many Democrats.</a:t>
            </a:r>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p:cNvSpPr txBox="1"/>
          <p:nvPr/>
        </p:nvSpPr>
        <p:spPr>
          <a:xfrm>
            <a:off x="9351498" y="3537668"/>
            <a:ext cx="2840502" cy="923330"/>
          </a:xfrm>
          <a:prstGeom prst="rect">
            <a:avLst/>
          </a:prstGeom>
          <a:noFill/>
        </p:spPr>
        <p:txBody>
          <a:bodyPr wrap="square" rtlCol="0">
            <a:spAutoFit/>
          </a:bodyPr>
          <a:lstStyle/>
          <a:p>
            <a:r>
              <a:rPr lang="en-US" b="1" dirty="0"/>
              <a:t>Matt Gillard,</a:t>
            </a:r>
          </a:p>
          <a:p>
            <a:r>
              <a:rPr lang="en-US" i="1" dirty="0"/>
              <a:t>President &amp; CEO,</a:t>
            </a:r>
          </a:p>
          <a:p>
            <a:r>
              <a:rPr lang="en-US" i="1" dirty="0"/>
              <a:t>Michigan’s Children</a:t>
            </a:r>
          </a:p>
        </p:txBody>
      </p:sp>
    </p:spTree>
    <p:extLst>
      <p:ext uri="{BB962C8B-B14F-4D97-AF65-F5344CB8AC3E}">
        <p14:creationId xmlns:p14="http://schemas.microsoft.com/office/powerpoint/2010/main" val="21867772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950</TotalTime>
  <Words>1162</Words>
  <Application>Microsoft Office PowerPoint</Application>
  <PresentationFormat>Widescreen</PresentationFormat>
  <Paragraphs>197</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Trebuchet MS</vt:lpstr>
      <vt:lpstr>Wingdings 3</vt:lpstr>
      <vt:lpstr>Facet</vt:lpstr>
      <vt:lpstr>It’s a Lame, Lame Duck (at least on the State side)</vt:lpstr>
      <vt:lpstr>Today’s Agenda</vt:lpstr>
      <vt:lpstr>PowerPoint Presentation</vt:lpstr>
      <vt:lpstr>PowerPoint Presentation</vt:lpstr>
      <vt:lpstr>The State Legislature’s Lame Duck that Was  </vt:lpstr>
      <vt:lpstr>The State Legislature’s Lame Duck that Was  </vt:lpstr>
      <vt:lpstr>The State Legislature’s Lame Duck that Was </vt:lpstr>
      <vt:lpstr>  Just in … Last night in Congress . . .     </vt:lpstr>
      <vt:lpstr>  Congress and its Unfinished Business   </vt:lpstr>
      <vt:lpstr>    Congress and its Unfinished Business   </vt:lpstr>
      <vt:lpstr>Congress and its Unfinished Business </vt:lpstr>
      <vt:lpstr> Questions?          </vt:lpstr>
      <vt:lpstr>    Happy Holidays from Michigan’s Children!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KidSpeak, ParentSpeak, Candidates Listen</dc:title>
  <dc:creator>Teri Banas</dc:creator>
  <cp:lastModifiedBy>Kali Montgomery</cp:lastModifiedBy>
  <cp:revision>63</cp:revision>
  <dcterms:created xsi:type="dcterms:W3CDTF">2022-09-20T23:18:01Z</dcterms:created>
  <dcterms:modified xsi:type="dcterms:W3CDTF">2022-12-14T21:07:36Z</dcterms:modified>
</cp:coreProperties>
</file>