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8" r:id="rId1"/>
  </p:sldMasterIdLst>
  <p:notesMasterIdLst>
    <p:notesMasterId r:id="rId19"/>
  </p:notesMasterIdLst>
  <p:sldIdLst>
    <p:sldId id="256" r:id="rId2"/>
    <p:sldId id="277" r:id="rId3"/>
    <p:sldId id="286" r:id="rId4"/>
    <p:sldId id="287" r:id="rId5"/>
    <p:sldId id="283" r:id="rId6"/>
    <p:sldId id="284" r:id="rId7"/>
    <p:sldId id="279" r:id="rId8"/>
    <p:sldId id="285" r:id="rId9"/>
    <p:sldId id="281" r:id="rId10"/>
    <p:sldId id="293" r:id="rId11"/>
    <p:sldId id="282" r:id="rId12"/>
    <p:sldId id="290" r:id="rId13"/>
    <p:sldId id="280" r:id="rId14"/>
    <p:sldId id="288" r:id="rId15"/>
    <p:sldId id="289" r:id="rId16"/>
    <p:sldId id="291" r:id="rId17"/>
    <p:sldId id="29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n Foren" initials="JF" lastIdx="4" clrIdx="0">
    <p:extLst>
      <p:ext uri="{19B8F6BF-5375-455C-9EA6-DF929625EA0E}">
        <p15:presenceInfo xmlns:p15="http://schemas.microsoft.com/office/powerpoint/2012/main" userId="S::John.Foren@Sparrow.Org::c4195b7e-7102-4cae-adf1-ba9f7e67b91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2411" autoAdjust="0"/>
  </p:normalViewPr>
  <p:slideViewPr>
    <p:cSldViewPr snapToGrid="0">
      <p:cViewPr varScale="1">
        <p:scale>
          <a:sx n="52" d="100"/>
          <a:sy n="52" d="100"/>
        </p:scale>
        <p:origin x="1228" y="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9AC0C7-B164-4735-8702-881E38BEB943}" type="datetimeFigureOut">
              <a:rPr lang="en-US" smtClean="0"/>
              <a:t>11/16/2022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F08654-C5E8-4F70-96F9-39CC8A4D46C0}" type="slidenum">
              <a:rPr lang="en-US" smtClean="0"/>
              <a:t>‹#›</a:t>
            </a:fld>
            <a:endParaRPr lang="en-US"/>
          </a:p>
        </p:txBody>
      </p:sp>
    </p:spTree>
    <p:extLst>
      <p:ext uri="{BB962C8B-B14F-4D97-AF65-F5344CB8AC3E}">
        <p14:creationId xmlns:p14="http://schemas.microsoft.com/office/powerpoint/2010/main" val="7955814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Welcome everyone to today’s Lunch &amp; Learn program – What Just Happened – as we welcome several special Lansing insiders to break down the </a:t>
            </a:r>
            <a:r>
              <a:rPr lang="en-US" sz="1200" u="sng" kern="1200" dirty="0">
                <a:solidFill>
                  <a:schemeClr val="tx1"/>
                </a:solidFill>
                <a:effectLst/>
                <a:latin typeface="+mn-lt"/>
                <a:ea typeface="+mn-ea"/>
                <a:cs typeface="+mn-cs"/>
              </a:rPr>
              <a:t>Results of the mid-term election, and how what happened can inform our advocacy work with the Administration and lawmakers in the new session.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Today you’ll hear from four</a:t>
            </a:r>
            <a:r>
              <a:rPr lang="en-US" sz="1200" u="sng"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distinguished Capitol lobbyists who work in areas close to our hearts and work – veteran lobbyists Andrea Cascarilla, Jean Doss, Matt Kurta, and Christin </a:t>
            </a:r>
            <a:r>
              <a:rPr lang="en-US" sz="1200" kern="1200" dirty="0" err="1">
                <a:solidFill>
                  <a:schemeClr val="tx1"/>
                </a:solidFill>
                <a:effectLst/>
                <a:latin typeface="+mn-lt"/>
                <a:ea typeface="+mn-ea"/>
                <a:cs typeface="+mn-cs"/>
              </a:rPr>
              <a:t>Nohner</a:t>
            </a:r>
            <a:r>
              <a:rPr lang="en-US" sz="1200" kern="1200" dirty="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E2F08654-C5E8-4F70-96F9-39CC8A4D46C0}" type="slidenum">
              <a:rPr lang="en-US" smtClean="0"/>
              <a:t>1</a:t>
            </a:fld>
            <a:endParaRPr lang="en-US"/>
          </a:p>
        </p:txBody>
      </p:sp>
    </p:spTree>
    <p:extLst>
      <p:ext uri="{BB962C8B-B14F-4D97-AF65-F5344CB8AC3E}">
        <p14:creationId xmlns:p14="http://schemas.microsoft.com/office/powerpoint/2010/main" val="30585686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Next up, I’d like to introduce Maddie Elliott, our early childhood policy associate , who’s going to spend just a couple of minutes talking about one of the seminal issues we’ve been working on that’s gotten a lot of attention from the current Legislature and Administration and from advocates here today.</a:t>
            </a:r>
          </a:p>
          <a:p>
            <a:endParaRPr lang="en-US" dirty="0"/>
          </a:p>
        </p:txBody>
      </p:sp>
      <p:sp>
        <p:nvSpPr>
          <p:cNvPr id="4" name="Slide Number Placeholder 3"/>
          <p:cNvSpPr>
            <a:spLocks noGrp="1"/>
          </p:cNvSpPr>
          <p:nvPr>
            <p:ph type="sldNum" sz="quarter" idx="10"/>
          </p:nvPr>
        </p:nvSpPr>
        <p:spPr/>
        <p:txBody>
          <a:bodyPr/>
          <a:lstStyle/>
          <a:p>
            <a:fld id="{E2F08654-C5E8-4F70-96F9-39CC8A4D46C0}" type="slidenum">
              <a:rPr lang="en-US" smtClean="0"/>
              <a:t>10</a:t>
            </a:fld>
            <a:endParaRPr lang="en-US"/>
          </a:p>
        </p:txBody>
      </p:sp>
    </p:spTree>
    <p:extLst>
      <p:ext uri="{BB962C8B-B14F-4D97-AF65-F5344CB8AC3E}">
        <p14:creationId xmlns:p14="http://schemas.microsoft.com/office/powerpoint/2010/main" val="34234137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With us here today are Andrea </a:t>
            </a:r>
            <a:r>
              <a:rPr lang="en-US" sz="1200" kern="1200" dirty="0" err="1">
                <a:solidFill>
                  <a:schemeClr val="tx1"/>
                </a:solidFill>
                <a:effectLst/>
                <a:latin typeface="+mn-lt"/>
                <a:ea typeface="+mn-ea"/>
                <a:cs typeface="+mn-cs"/>
              </a:rPr>
              <a:t>Cascarellia</a:t>
            </a:r>
            <a:r>
              <a:rPr lang="en-US" sz="1200" kern="1200" dirty="0">
                <a:solidFill>
                  <a:schemeClr val="tx1"/>
                </a:solidFill>
                <a:effectLst/>
                <a:latin typeface="+mn-lt"/>
                <a:ea typeface="+mn-ea"/>
                <a:cs typeface="+mn-cs"/>
              </a:rPr>
              <a:t>, Jean Doss, Matt Kurta, and Christin </a:t>
            </a:r>
            <a:r>
              <a:rPr lang="en-US" sz="1200" kern="1200" dirty="0" err="1">
                <a:solidFill>
                  <a:schemeClr val="tx1"/>
                </a:solidFill>
                <a:effectLst/>
                <a:latin typeface="+mn-lt"/>
                <a:ea typeface="+mn-ea"/>
                <a:cs typeface="+mn-cs"/>
              </a:rPr>
              <a:t>Nohner</a:t>
            </a:r>
            <a:r>
              <a:rPr lang="en-US" sz="1200" kern="1200" dirty="0">
                <a:solidFill>
                  <a:schemeClr val="tx1"/>
                </a:solidFill>
                <a:effectLst/>
                <a:latin typeface="+mn-lt"/>
                <a:ea typeface="+mn-ea"/>
                <a:cs typeface="+mn-cs"/>
              </a:rPr>
              <a:t>.  Thanks for being here folks.</a:t>
            </a:r>
          </a:p>
          <a:p>
            <a:r>
              <a:rPr lang="en-US" sz="1200" kern="1200" dirty="0">
                <a:solidFill>
                  <a:schemeClr val="tx1"/>
                </a:solidFill>
                <a:effectLst/>
                <a:latin typeface="+mn-lt"/>
                <a:ea typeface="+mn-ea"/>
                <a:cs typeface="+mn-cs"/>
              </a:rPr>
              <a:t>Ask each one to Introduce themselves – something of their that brought them to their position e background and the issues they’ve worked on that intersect with children, youth and family concerns.</a:t>
            </a:r>
          </a:p>
          <a:p>
            <a:r>
              <a:rPr lang="en-US" sz="1200" kern="1200" dirty="0">
                <a:solidFill>
                  <a:schemeClr val="tx1"/>
                </a:solidFill>
                <a:effectLst/>
                <a:latin typeface="+mn-lt"/>
                <a:ea typeface="+mn-ea"/>
                <a:cs typeface="+mn-cs"/>
              </a:rPr>
              <a:t>Thanks everyone. Great, great to have you here.</a:t>
            </a:r>
          </a:p>
          <a:p>
            <a:r>
              <a:rPr lang="en-US" sz="1200" kern="1200" dirty="0">
                <a:solidFill>
                  <a:schemeClr val="tx1"/>
                </a:solidFill>
                <a:effectLst/>
                <a:latin typeface="+mn-lt"/>
                <a:ea typeface="+mn-ea"/>
                <a:cs typeface="+mn-cs"/>
              </a:rPr>
              <a:t>Okay. Let’s get into the questions.</a:t>
            </a:r>
          </a:p>
          <a:p>
            <a:r>
              <a:rPr lang="en-US" sz="1200" kern="1200" dirty="0">
                <a:solidFill>
                  <a:schemeClr val="tx1"/>
                </a:solidFill>
                <a:effectLst/>
                <a:latin typeface="+mn-lt"/>
                <a:ea typeface="+mn-ea"/>
                <a:cs typeface="+mn-cs"/>
              </a:rPr>
              <a:t>First question.</a:t>
            </a:r>
          </a:p>
          <a:p>
            <a:endParaRPr lang="en-US" dirty="0"/>
          </a:p>
        </p:txBody>
      </p:sp>
      <p:sp>
        <p:nvSpPr>
          <p:cNvPr id="4" name="Slide Number Placeholder 3"/>
          <p:cNvSpPr>
            <a:spLocks noGrp="1"/>
          </p:cNvSpPr>
          <p:nvPr>
            <p:ph type="sldNum" sz="quarter" idx="10"/>
          </p:nvPr>
        </p:nvSpPr>
        <p:spPr/>
        <p:txBody>
          <a:bodyPr/>
          <a:lstStyle/>
          <a:p>
            <a:fld id="{E2F08654-C5E8-4F70-96F9-39CC8A4D46C0}" type="slidenum">
              <a:rPr lang="en-US" smtClean="0"/>
              <a:t>11</a:t>
            </a:fld>
            <a:endParaRPr lang="en-US"/>
          </a:p>
        </p:txBody>
      </p:sp>
    </p:spTree>
    <p:extLst>
      <p:ext uri="{BB962C8B-B14F-4D97-AF65-F5344CB8AC3E}">
        <p14:creationId xmlns:p14="http://schemas.microsoft.com/office/powerpoint/2010/main" val="28801695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A large swath of Michigan voters and many grassroots advocates listening in weren’t alive when the Democrats were last in power in the Michigan Legislature. </a:t>
            </a:r>
          </a:p>
          <a:p>
            <a:pPr lvl="0"/>
            <a:r>
              <a:rPr lang="en-US" sz="1200" kern="1200" dirty="0">
                <a:solidFill>
                  <a:schemeClr val="tx1"/>
                </a:solidFill>
                <a:effectLst/>
                <a:latin typeface="+mn-lt"/>
                <a:ea typeface="+mn-ea"/>
                <a:cs typeface="+mn-cs"/>
              </a:rPr>
              <a:t> In your experience as a lobbyist, and advocate for people causes, </a:t>
            </a:r>
            <a:r>
              <a:rPr lang="en-US" sz="1200" u="sng" kern="1200" dirty="0">
                <a:solidFill>
                  <a:schemeClr val="tx1"/>
                </a:solidFill>
                <a:effectLst/>
                <a:latin typeface="+mn-lt"/>
                <a:ea typeface="+mn-ea"/>
                <a:cs typeface="+mn-cs"/>
              </a:rPr>
              <a:t>how are things going to stay the same; how are things going to be different?</a:t>
            </a:r>
            <a:endParaRPr lang="en-US" sz="1200" kern="1200" dirty="0">
              <a:solidFill>
                <a:schemeClr val="tx1"/>
              </a:solidFill>
              <a:effectLst/>
              <a:latin typeface="+mn-lt"/>
              <a:ea typeface="+mn-ea"/>
              <a:cs typeface="+mn-cs"/>
            </a:endParaRPr>
          </a:p>
          <a:p>
            <a:pPr lvl="0"/>
            <a:r>
              <a:rPr lang="en-US" sz="1200" u="sng" kern="1200" dirty="0">
                <a:solidFill>
                  <a:schemeClr val="tx1"/>
                </a:solidFill>
                <a:effectLst/>
                <a:latin typeface="+mn-lt"/>
                <a:ea typeface="+mn-ea"/>
                <a:cs typeface="+mn-cs"/>
              </a:rPr>
              <a:t>Let’s start with Andrea, then Jean, Matt and Christin</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2F08654-C5E8-4F70-96F9-39CC8A4D46C0}" type="slidenum">
              <a:rPr lang="en-US" smtClean="0"/>
              <a:t>12</a:t>
            </a:fld>
            <a:endParaRPr lang="en-US"/>
          </a:p>
        </p:txBody>
      </p:sp>
    </p:spTree>
    <p:extLst>
      <p:ext uri="{BB962C8B-B14F-4D97-AF65-F5344CB8AC3E}">
        <p14:creationId xmlns:p14="http://schemas.microsoft.com/office/powerpoint/2010/main" val="22955379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Advocates and partners we work with over the years have been fighting hard to make positive changes in areas that strengthen families and advance youth development. Kinship care, adult and career education, juvenile justice, afterschool programs, home visiting services, and all the work that’s gone into addressing child care subsidies to make care more affordable and accessible - are among these. </a:t>
            </a:r>
          </a:p>
          <a:p>
            <a:pPr lvl="0"/>
            <a:r>
              <a:rPr lang="en-US" sz="1200" kern="1200" dirty="0">
                <a:solidFill>
                  <a:schemeClr val="tx1"/>
                </a:solidFill>
                <a:effectLst/>
                <a:latin typeface="+mn-lt"/>
                <a:ea typeface="+mn-ea"/>
                <a:cs typeface="+mn-cs"/>
              </a:rPr>
              <a:t>As advocates begin contacting new and returning 	legislators, </a:t>
            </a:r>
            <a:r>
              <a:rPr lang="en-US" sz="1200" u="sng" kern="1200" dirty="0">
                <a:solidFill>
                  <a:schemeClr val="tx1"/>
                </a:solidFill>
                <a:effectLst/>
                <a:latin typeface="+mn-lt"/>
                <a:ea typeface="+mn-ea"/>
                <a:cs typeface="+mn-cs"/>
              </a:rPr>
              <a:t>what   advice do you have for our advocates – or their staffs – on pitching these issues to their offices</a:t>
            </a:r>
            <a:r>
              <a:rPr lang="en-US" sz="1200" kern="1200" dirty="0">
                <a:solidFill>
                  <a:schemeClr val="tx1"/>
                </a:solidFill>
                <a:effectLst/>
                <a:latin typeface="+mn-lt"/>
                <a:ea typeface="+mn-ea"/>
                <a:cs typeface="+mn-cs"/>
              </a:rPr>
              <a:t>?</a:t>
            </a:r>
          </a:p>
          <a:p>
            <a:pPr lvl="0"/>
            <a:r>
              <a:rPr lang="en-US" sz="1200" kern="1200" dirty="0">
                <a:solidFill>
                  <a:schemeClr val="tx1"/>
                </a:solidFill>
                <a:effectLst/>
                <a:latin typeface="+mn-lt"/>
                <a:ea typeface="+mn-ea"/>
                <a:cs typeface="+mn-cs"/>
              </a:rPr>
              <a:t>Let’s start with Jean, Matt, Christin, then Andrea.</a:t>
            </a:r>
          </a:p>
          <a:p>
            <a:endParaRPr lang="en-US" dirty="0"/>
          </a:p>
        </p:txBody>
      </p:sp>
      <p:sp>
        <p:nvSpPr>
          <p:cNvPr id="4" name="Slide Number Placeholder 3"/>
          <p:cNvSpPr>
            <a:spLocks noGrp="1"/>
          </p:cNvSpPr>
          <p:nvPr>
            <p:ph type="sldNum" sz="quarter" idx="10"/>
          </p:nvPr>
        </p:nvSpPr>
        <p:spPr/>
        <p:txBody>
          <a:bodyPr/>
          <a:lstStyle/>
          <a:p>
            <a:fld id="{E2F08654-C5E8-4F70-96F9-39CC8A4D46C0}" type="slidenum">
              <a:rPr lang="en-US" smtClean="0"/>
              <a:t>13</a:t>
            </a:fld>
            <a:endParaRPr lang="en-US"/>
          </a:p>
        </p:txBody>
      </p:sp>
    </p:spTree>
    <p:extLst>
      <p:ext uri="{BB962C8B-B14F-4D97-AF65-F5344CB8AC3E}">
        <p14:creationId xmlns:p14="http://schemas.microsoft.com/office/powerpoint/2010/main" val="5678040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So, what do you imagine the Governor’s strategy will be in crafting a new budget in the New Year?  </a:t>
            </a:r>
          </a:p>
          <a:p>
            <a:pPr lvl="0"/>
            <a:r>
              <a:rPr lang="en-US" sz="1200" kern="1200" dirty="0">
                <a:solidFill>
                  <a:schemeClr val="tx1"/>
                </a:solidFill>
                <a:effectLst/>
                <a:latin typeface="+mn-lt"/>
                <a:ea typeface="+mn-ea"/>
                <a:cs typeface="+mn-cs"/>
              </a:rPr>
              <a:t>Will she follow through on a tax cut proposal – and where do you see EITC going? </a:t>
            </a:r>
          </a:p>
          <a:p>
            <a:pPr lvl="0"/>
            <a:r>
              <a:rPr lang="en-US" sz="1200" kern="1200" dirty="0">
                <a:solidFill>
                  <a:schemeClr val="tx1"/>
                </a:solidFill>
                <a:effectLst/>
                <a:latin typeface="+mn-lt"/>
                <a:ea typeface="+mn-ea"/>
                <a:cs typeface="+mn-cs"/>
              </a:rPr>
              <a:t>How will she move on her campaign issues such as education and family economic issues including child care and mental health? </a:t>
            </a:r>
          </a:p>
          <a:p>
            <a:pPr lvl="0"/>
            <a:r>
              <a:rPr lang="en-US" sz="1200" kern="1200" dirty="0">
                <a:solidFill>
                  <a:schemeClr val="tx1"/>
                </a:solidFill>
                <a:effectLst/>
                <a:latin typeface="+mn-lt"/>
                <a:ea typeface="+mn-ea"/>
                <a:cs typeface="+mn-cs"/>
              </a:rPr>
              <a:t>How will she reach out to engage Republican leaders on issues such as education, child care and child welfare?</a:t>
            </a:r>
          </a:p>
          <a:p>
            <a:pPr lvl="0"/>
            <a:r>
              <a:rPr lang="en-US" sz="1200" kern="1200" dirty="0">
                <a:solidFill>
                  <a:schemeClr val="tx1"/>
                </a:solidFill>
                <a:effectLst/>
                <a:latin typeface="+mn-lt"/>
                <a:ea typeface="+mn-ea"/>
                <a:cs typeface="+mn-cs"/>
              </a:rPr>
              <a:t>Let’s go with Matt, Christin, Andrea, then Jean</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E2F08654-C5E8-4F70-96F9-39CC8A4D46C0}" type="slidenum">
              <a:rPr lang="en-US" smtClean="0"/>
              <a:t>14</a:t>
            </a:fld>
            <a:endParaRPr lang="en-US"/>
          </a:p>
        </p:txBody>
      </p:sp>
    </p:spTree>
    <p:extLst>
      <p:ext uri="{BB962C8B-B14F-4D97-AF65-F5344CB8AC3E}">
        <p14:creationId xmlns:p14="http://schemas.microsoft.com/office/powerpoint/2010/main" val="36553705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Knowing what you know about the incoming Democratic Legislative Leaders – Brinks, Singh, Tate, </a:t>
            </a:r>
            <a:r>
              <a:rPr lang="en-US" sz="1200" kern="1200" dirty="0" err="1">
                <a:solidFill>
                  <a:schemeClr val="tx1"/>
                </a:solidFill>
                <a:effectLst/>
                <a:latin typeface="+mn-lt"/>
                <a:ea typeface="+mn-ea"/>
                <a:cs typeface="+mn-cs"/>
              </a:rPr>
              <a:t>Aiyash</a:t>
            </a:r>
            <a:r>
              <a:rPr lang="en-US" sz="1200" kern="1200" dirty="0">
                <a:solidFill>
                  <a:schemeClr val="tx1"/>
                </a:solidFill>
                <a:effectLst/>
                <a:latin typeface="+mn-lt"/>
                <a:ea typeface="+mn-ea"/>
                <a:cs typeface="+mn-cs"/>
              </a:rPr>
              <a:t> – and what they value, </a:t>
            </a:r>
            <a:r>
              <a:rPr lang="en-US" sz="1200" u="sng" kern="1200" dirty="0">
                <a:solidFill>
                  <a:schemeClr val="tx1"/>
                </a:solidFill>
                <a:effectLst/>
                <a:latin typeface="+mn-lt"/>
                <a:ea typeface="+mn-ea"/>
                <a:cs typeface="+mn-cs"/>
              </a:rPr>
              <a:t>how do you anticipate they will want to make their mark? </a:t>
            </a:r>
            <a:endParaRPr lang="en-US" sz="1200" kern="1200" dirty="0">
              <a:solidFill>
                <a:schemeClr val="tx1"/>
              </a:solidFill>
              <a:effectLst/>
              <a:latin typeface="+mn-lt"/>
              <a:ea typeface="+mn-ea"/>
              <a:cs typeface="+mn-cs"/>
            </a:endParaRPr>
          </a:p>
          <a:p>
            <a:pPr lvl="0"/>
            <a:r>
              <a:rPr lang="en-US" sz="1200" u="sng" kern="1200" dirty="0">
                <a:solidFill>
                  <a:schemeClr val="tx1"/>
                </a:solidFill>
                <a:effectLst/>
                <a:latin typeface="+mn-lt"/>
                <a:ea typeface="+mn-ea"/>
                <a:cs typeface="+mn-cs"/>
              </a:rPr>
              <a:t>What issues will ignite them?</a:t>
            </a:r>
            <a:endParaRPr lang="en-US" sz="1200" kern="1200" dirty="0">
              <a:solidFill>
                <a:schemeClr val="tx1"/>
              </a:solidFill>
              <a:effectLst/>
              <a:latin typeface="+mn-lt"/>
              <a:ea typeface="+mn-ea"/>
              <a:cs typeface="+mn-cs"/>
            </a:endParaRPr>
          </a:p>
          <a:p>
            <a:pPr lvl="0"/>
            <a:r>
              <a:rPr lang="en-US" sz="1200" u="sng" kern="1200" dirty="0">
                <a:solidFill>
                  <a:schemeClr val="tx1"/>
                </a:solidFill>
                <a:effectLst/>
                <a:latin typeface="+mn-lt"/>
                <a:ea typeface="+mn-ea"/>
                <a:cs typeface="+mn-cs"/>
              </a:rPr>
              <a:t>How about starting with Christin, Andrea, Jean and Matt</a:t>
            </a:r>
            <a:endParaRPr lang="en-US" sz="1200" kern="1200" dirty="0">
              <a:solidFill>
                <a:schemeClr val="tx1"/>
              </a:solidFill>
              <a:effectLst/>
              <a:latin typeface="+mn-lt"/>
              <a:ea typeface="+mn-ea"/>
              <a:cs typeface="+mn-cs"/>
            </a:endParaRPr>
          </a:p>
          <a:p>
            <a:r>
              <a:rPr lang="en-US" sz="1200" u="none" strike="noStrike"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2F08654-C5E8-4F70-96F9-39CC8A4D46C0}" type="slidenum">
              <a:rPr lang="en-US" smtClean="0"/>
              <a:t>15</a:t>
            </a:fld>
            <a:endParaRPr lang="en-US"/>
          </a:p>
        </p:txBody>
      </p:sp>
    </p:spTree>
    <p:extLst>
      <p:ext uri="{BB962C8B-B14F-4D97-AF65-F5344CB8AC3E}">
        <p14:creationId xmlns:p14="http://schemas.microsoft.com/office/powerpoint/2010/main" val="332088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F08654-C5E8-4F70-96F9-39CC8A4D46C0}" type="slidenum">
              <a:rPr lang="en-US" smtClean="0"/>
              <a:t>16</a:t>
            </a:fld>
            <a:endParaRPr lang="en-US"/>
          </a:p>
        </p:txBody>
      </p:sp>
    </p:spTree>
    <p:extLst>
      <p:ext uri="{BB962C8B-B14F-4D97-AF65-F5344CB8AC3E}">
        <p14:creationId xmlns:p14="http://schemas.microsoft.com/office/powerpoint/2010/main" val="13198584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Thank you.</a:t>
            </a:r>
          </a:p>
          <a:p>
            <a:r>
              <a:rPr lang="en-US" sz="1200" b="0" kern="1200" dirty="0">
                <a:solidFill>
                  <a:schemeClr val="tx1"/>
                </a:solidFill>
                <a:effectLst/>
                <a:latin typeface="+mn-lt"/>
                <a:ea typeface="+mn-ea"/>
                <a:cs typeface="+mn-cs"/>
              </a:rPr>
              <a:t>That’s about all the time we have left.</a:t>
            </a:r>
          </a:p>
          <a:p>
            <a:r>
              <a:rPr lang="en-US" sz="1200" b="0" kern="1200" dirty="0">
                <a:solidFill>
                  <a:schemeClr val="tx1"/>
                </a:solidFill>
                <a:effectLst/>
                <a:latin typeface="+mn-lt"/>
                <a:ea typeface="+mn-ea"/>
                <a:cs typeface="+mn-cs"/>
              </a:rPr>
              <a:t>Stephen, close us out with Slide 17 please.</a:t>
            </a:r>
          </a:p>
          <a:p>
            <a:r>
              <a:rPr lang="en-US" sz="1200" b="0" kern="1200" dirty="0">
                <a:solidFill>
                  <a:schemeClr val="tx1"/>
                </a:solidFill>
                <a:effectLst/>
                <a:latin typeface="+mn-lt"/>
                <a:ea typeface="+mn-ea"/>
                <a:cs typeface="+mn-cs"/>
              </a:rPr>
              <a:t>Happy thanksgiving everyone.</a:t>
            </a:r>
          </a:p>
          <a:p>
            <a:r>
              <a:rPr lang="en-US" sz="1200" b="0" kern="1200" dirty="0">
                <a:solidFill>
                  <a:schemeClr val="tx1"/>
                </a:solidFill>
                <a:effectLst/>
                <a:latin typeface="+mn-lt"/>
                <a:ea typeface="+mn-ea"/>
                <a:cs typeface="+mn-cs"/>
              </a:rPr>
              <a:t>April 27 – 2023 look for a notice for a Save the Date. We’re hosting a new Conference, rather Summit, named in honor of our dear colleague Michele Corey, who many of you worked with over the years. </a:t>
            </a:r>
          </a:p>
          <a:p>
            <a:r>
              <a:rPr lang="en-US" sz="1200" b="0" kern="1200" dirty="0">
                <a:solidFill>
                  <a:schemeClr val="tx1"/>
                </a:solidFill>
                <a:effectLst/>
                <a:latin typeface="+mn-lt"/>
                <a:ea typeface="+mn-ea"/>
                <a:cs typeface="+mn-cs"/>
              </a:rPr>
              <a:t> </a:t>
            </a:r>
          </a:p>
          <a:p>
            <a:r>
              <a:rPr lang="en-US" b="0" dirty="0"/>
              <a:t>Ha</a:t>
            </a:r>
            <a:r>
              <a:rPr lang="en-US" b="0" baseline="0" dirty="0"/>
              <a:t>ppy thanksgiving everyone</a:t>
            </a:r>
          </a:p>
          <a:p>
            <a:endParaRPr lang="en-US" dirty="0"/>
          </a:p>
        </p:txBody>
      </p:sp>
      <p:sp>
        <p:nvSpPr>
          <p:cNvPr id="4" name="Slide Number Placeholder 3"/>
          <p:cNvSpPr>
            <a:spLocks noGrp="1"/>
          </p:cNvSpPr>
          <p:nvPr>
            <p:ph type="sldNum" sz="quarter" idx="10"/>
          </p:nvPr>
        </p:nvSpPr>
        <p:spPr/>
        <p:txBody>
          <a:bodyPr/>
          <a:lstStyle/>
          <a:p>
            <a:fld id="{E2F08654-C5E8-4F70-96F9-39CC8A4D46C0}" type="slidenum">
              <a:rPr lang="en-US" smtClean="0"/>
              <a:t>17</a:t>
            </a:fld>
            <a:endParaRPr lang="en-US"/>
          </a:p>
        </p:txBody>
      </p:sp>
    </p:spTree>
    <p:extLst>
      <p:ext uri="{BB962C8B-B14F-4D97-AF65-F5344CB8AC3E}">
        <p14:creationId xmlns:p14="http://schemas.microsoft.com/office/powerpoint/2010/main" val="33553889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But first, I’ll run through the Basics, who won, whose moving into Leadership positions in the Legislature. Maddie Elliott, our early policy associate, and will offer her perceptions on opportunities for child care</a:t>
            </a:r>
            <a:r>
              <a:rPr lang="en-US" sz="1200" kern="1200" baseline="0" dirty="0">
                <a:solidFill>
                  <a:schemeClr val="tx1"/>
                </a:solidFill>
                <a:effectLst/>
                <a:latin typeface="+mn-lt"/>
                <a:ea typeface="+mn-ea"/>
                <a:cs typeface="+mn-cs"/>
              </a:rPr>
              <a:t> in the new session. Then we’ll bounce over to our panelists.</a:t>
            </a:r>
            <a:r>
              <a:rPr lang="en-US" sz="1200" kern="1200" dirty="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E2F08654-C5E8-4F70-96F9-39CC8A4D46C0}" type="slidenum">
              <a:rPr lang="en-US" smtClean="0"/>
              <a:t>2</a:t>
            </a:fld>
            <a:endParaRPr lang="en-US"/>
          </a:p>
        </p:txBody>
      </p:sp>
    </p:spTree>
    <p:extLst>
      <p:ext uri="{BB962C8B-B14F-4D97-AF65-F5344CB8AC3E}">
        <p14:creationId xmlns:p14="http://schemas.microsoft.com/office/powerpoint/2010/main" val="22346557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 you saw, Democrats Gov. Whitmer, Attorney General Dana </a:t>
            </a:r>
            <a:r>
              <a:rPr lang="en-US" sz="1200" kern="1200" dirty="0" err="1">
                <a:solidFill>
                  <a:schemeClr val="tx1"/>
                </a:solidFill>
                <a:effectLst/>
                <a:latin typeface="+mn-lt"/>
                <a:ea typeface="+mn-ea"/>
                <a:cs typeface="+mn-cs"/>
              </a:rPr>
              <a:t>Nessel</a:t>
            </a:r>
            <a:r>
              <a:rPr lang="en-US" sz="1200" kern="1200" dirty="0">
                <a:solidFill>
                  <a:schemeClr val="tx1"/>
                </a:solidFill>
                <a:effectLst/>
                <a:latin typeface="+mn-lt"/>
                <a:ea typeface="+mn-ea"/>
                <a:cs typeface="+mn-cs"/>
              </a:rPr>
              <a:t> and Secretary of State Joselyn Benson at the top of the ticket all easily won re-elected in contests against Republican candidates that had campaigned with endorsements from Donald Trump.</a:t>
            </a:r>
          </a:p>
          <a:p>
            <a:r>
              <a:rPr lang="en-US" sz="1200" kern="1200" dirty="0">
                <a:solidFill>
                  <a:schemeClr val="tx1"/>
                </a:solidFill>
                <a:effectLst/>
                <a:latin typeface="+mn-lt"/>
                <a:ea typeface="+mn-ea"/>
                <a:cs typeface="+mn-cs"/>
              </a:rPr>
              <a:t>In races watched closely across the country, Democratic candidates won both chambers of the State Legislature </a:t>
            </a:r>
            <a:r>
              <a:rPr lang="en-US" sz="1200" u="sng" kern="1200" dirty="0">
                <a:solidFill>
                  <a:schemeClr val="tx1"/>
                </a:solidFill>
                <a:effectLst/>
                <a:latin typeface="+mn-lt"/>
                <a:ea typeface="+mn-ea"/>
                <a:cs typeface="+mn-cs"/>
              </a:rPr>
              <a:t>for the first time in 40 years</a:t>
            </a:r>
            <a:r>
              <a:rPr lang="en-US" sz="1200" kern="1200" dirty="0">
                <a:solidFill>
                  <a:schemeClr val="tx1"/>
                </a:solidFill>
                <a:effectLst/>
                <a:latin typeface="+mn-lt"/>
                <a:ea typeface="+mn-ea"/>
                <a:cs typeface="+mn-cs"/>
              </a:rPr>
              <a:t> – a historic outcome – though however </a:t>
            </a:r>
            <a:r>
              <a:rPr lang="en-US" sz="1200" u="sng" kern="1200" dirty="0">
                <a:solidFill>
                  <a:schemeClr val="tx1"/>
                </a:solidFill>
                <a:effectLst/>
                <a:latin typeface="+mn-lt"/>
                <a:ea typeface="+mn-ea"/>
                <a:cs typeface="+mn-cs"/>
              </a:rPr>
              <a:t>with razor thin margins.</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It was a Trifecta win for the Democrats with additionally all 3 state proposals passing as well. Voters approved ballot measures for Term Limit Reforms, Voting Rights, and Reproductive Rights. </a:t>
            </a:r>
          </a:p>
          <a:p>
            <a:r>
              <a:rPr lang="en-US" sz="1200" kern="1200" dirty="0">
                <a:solidFill>
                  <a:schemeClr val="tx1"/>
                </a:solidFill>
                <a:effectLst/>
                <a:latin typeface="+mn-lt"/>
                <a:ea typeface="+mn-ea"/>
                <a:cs typeface="+mn-cs"/>
              </a:rPr>
              <a:t>There were a lot of Firsts election night – starting with the fact that 4.5 million votes were cast making this the </a:t>
            </a:r>
            <a:r>
              <a:rPr lang="en-US" sz="1200" u="sng" kern="1200" dirty="0">
                <a:solidFill>
                  <a:schemeClr val="tx1"/>
                </a:solidFill>
                <a:effectLst/>
                <a:latin typeface="+mn-lt"/>
                <a:ea typeface="+mn-ea"/>
                <a:cs typeface="+mn-cs"/>
              </a:rPr>
              <a:t>highest turnout in a midterm election in the history of the state</a:t>
            </a:r>
            <a:r>
              <a:rPr lang="en-US" sz="1200" kern="1200" dirty="0">
                <a:solidFill>
                  <a:schemeClr val="tx1"/>
                </a:solidFill>
                <a:effectLst/>
                <a:latin typeface="+mn-lt"/>
                <a:ea typeface="+mn-ea"/>
                <a:cs typeface="+mn-cs"/>
              </a:rPr>
              <a:t>.  This represented nearly 62% of registered voters.</a:t>
            </a:r>
          </a:p>
          <a:p>
            <a:r>
              <a:rPr lang="en-US" sz="1200" kern="1200" dirty="0">
                <a:solidFill>
                  <a:schemeClr val="tx1"/>
                </a:solidFill>
                <a:effectLst/>
                <a:latin typeface="+mn-lt"/>
                <a:ea typeface="+mn-ea"/>
                <a:cs typeface="+mn-cs"/>
              </a:rPr>
              <a:t>While democrats were energized around the issue of abortion and many were angered by the political extremism in recent years as well as political violence – that manifested at home with the foiled kidnapping plot of Gov. Whitmer - According to press accounts, Republican turnout was down in every county in Michigan compared to 2020.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2F08654-C5E8-4F70-96F9-39CC8A4D46C0}" type="slidenum">
              <a:rPr lang="en-US" smtClean="0"/>
              <a:t>3</a:t>
            </a:fld>
            <a:endParaRPr lang="en-US"/>
          </a:p>
        </p:txBody>
      </p:sp>
    </p:spTree>
    <p:extLst>
      <p:ext uri="{BB962C8B-B14F-4D97-AF65-F5344CB8AC3E}">
        <p14:creationId xmlns:p14="http://schemas.microsoft.com/office/powerpoint/2010/main" val="2304167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outcomes from legislative races, we saw:</a:t>
            </a:r>
          </a:p>
          <a:p>
            <a:r>
              <a:rPr lang="en-US" sz="1200" kern="1200" dirty="0">
                <a:solidFill>
                  <a:schemeClr val="tx1"/>
                </a:solidFill>
                <a:effectLst/>
                <a:latin typeface="+mn-lt"/>
                <a:ea typeface="+mn-ea"/>
                <a:cs typeface="+mn-cs"/>
              </a:rPr>
              <a:t>20 Democrats and 18 Republicans elected to the state Senate</a:t>
            </a:r>
          </a:p>
          <a:p>
            <a:r>
              <a:rPr lang="en-US" sz="1200" kern="1200" dirty="0">
                <a:solidFill>
                  <a:schemeClr val="tx1"/>
                </a:solidFill>
                <a:effectLst/>
                <a:latin typeface="+mn-lt"/>
                <a:ea typeface="+mn-ea"/>
                <a:cs typeface="+mn-cs"/>
              </a:rPr>
              <a:t>56 Democrats and 54 Republicans elected to the state House</a:t>
            </a:r>
          </a:p>
          <a:p>
            <a:r>
              <a:rPr lang="en-US" sz="1200" kern="1200" dirty="0">
                <a:solidFill>
                  <a:schemeClr val="tx1"/>
                </a:solidFill>
                <a:effectLst/>
                <a:latin typeface="+mn-lt"/>
                <a:ea typeface="+mn-ea"/>
                <a:cs typeface="+mn-cs"/>
              </a:rPr>
              <a:t>      54 total winners who are new to state-level elected office</a:t>
            </a:r>
          </a:p>
          <a:p>
            <a:r>
              <a:rPr lang="en-US" sz="1200" kern="1200" dirty="0">
                <a:solidFill>
                  <a:schemeClr val="tx1"/>
                </a:solidFill>
                <a:effectLst/>
                <a:latin typeface="+mn-lt"/>
                <a:ea typeface="+mn-ea"/>
                <a:cs typeface="+mn-cs"/>
              </a:rPr>
              <a:t>      With the passing of term limit reform, legislators now will have fewer total years to stay in office (12 down from 14) … that’s if they continue to be re-elected (every two years from House members, every 4 years from Senators)</a:t>
            </a:r>
          </a:p>
          <a:p>
            <a:r>
              <a:rPr lang="en-US" sz="1200" kern="1200" dirty="0">
                <a:solidFill>
                  <a:schemeClr val="tx1"/>
                </a:solidFill>
                <a:effectLst/>
                <a:latin typeface="+mn-lt"/>
                <a:ea typeface="+mn-ea"/>
                <a:cs typeface="+mn-cs"/>
              </a:rPr>
              <a:t>      But they will be allowed more possible years to serve in one chamber – from 6 to 12 in the House, and from 8 to 12 in the Senate</a:t>
            </a:r>
          </a:p>
          <a:p>
            <a:r>
              <a:rPr lang="en-US" sz="1200" kern="1200" dirty="0">
                <a:solidFill>
                  <a:schemeClr val="tx1"/>
                </a:solidFill>
                <a:effectLst/>
                <a:latin typeface="+mn-lt"/>
                <a:ea typeface="+mn-ea"/>
                <a:cs typeface="+mn-cs"/>
              </a:rPr>
              <a:t>Also important to remind you that because of redistricting this year, Every elected official is either new to the state legislature altogether or representing a new area</a:t>
            </a:r>
          </a:p>
          <a:p>
            <a:r>
              <a:rPr lang="en-US" sz="1200" kern="1200" dirty="0">
                <a:solidFill>
                  <a:schemeClr val="tx1"/>
                </a:solidFill>
                <a:effectLst/>
                <a:latin typeface="+mn-lt"/>
                <a:ea typeface="+mn-ea"/>
                <a:cs typeface="+mn-cs"/>
              </a:rPr>
              <a:t>With new officials conceivable in their seats for over 10 years, this is an opportunity to build stronger champions.</a:t>
            </a:r>
          </a:p>
          <a:p>
            <a:endParaRPr lang="en-US" dirty="0"/>
          </a:p>
        </p:txBody>
      </p:sp>
      <p:sp>
        <p:nvSpPr>
          <p:cNvPr id="4" name="Slide Number Placeholder 3"/>
          <p:cNvSpPr>
            <a:spLocks noGrp="1"/>
          </p:cNvSpPr>
          <p:nvPr>
            <p:ph type="sldNum" sz="quarter" idx="10"/>
          </p:nvPr>
        </p:nvSpPr>
        <p:spPr/>
        <p:txBody>
          <a:bodyPr/>
          <a:lstStyle/>
          <a:p>
            <a:fld id="{E2F08654-C5E8-4F70-96F9-39CC8A4D46C0}" type="slidenum">
              <a:rPr lang="en-US" smtClean="0"/>
              <a:t>4</a:t>
            </a:fld>
            <a:endParaRPr lang="en-US"/>
          </a:p>
        </p:txBody>
      </p:sp>
    </p:spTree>
    <p:extLst>
      <p:ext uri="{BB962C8B-B14F-4D97-AF65-F5344CB8AC3E}">
        <p14:creationId xmlns:p14="http://schemas.microsoft.com/office/powerpoint/2010/main" val="9388205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So let’s look at who will be in Leadership come January. And some more Firsts, particularly as they relate to Diversity and Inclusion.</a:t>
            </a:r>
          </a:p>
          <a:p>
            <a:r>
              <a:rPr lang="en-US" sz="1200" kern="1200" dirty="0">
                <a:solidFill>
                  <a:schemeClr val="tx1"/>
                </a:solidFill>
                <a:effectLst/>
                <a:latin typeface="+mn-lt"/>
                <a:ea typeface="+mn-ea"/>
                <a:cs typeface="+mn-cs"/>
              </a:rPr>
              <a:t>Winnie Brinks, Democrat from Grand Rapids. </a:t>
            </a:r>
          </a:p>
          <a:p>
            <a:pPr lvl="0"/>
            <a:r>
              <a:rPr lang="en-US" sz="1200" kern="1200" dirty="0">
                <a:solidFill>
                  <a:schemeClr val="tx1"/>
                </a:solidFill>
                <a:effectLst/>
                <a:latin typeface="+mn-lt"/>
                <a:ea typeface="+mn-ea"/>
                <a:cs typeface="+mn-cs"/>
              </a:rPr>
              <a:t>First woman to lead either chamber in the history of the Michigan Legislature.</a:t>
            </a:r>
          </a:p>
          <a:p>
            <a:pPr lvl="0"/>
            <a:r>
              <a:rPr lang="en-US" sz="1200" kern="1200" dirty="0">
                <a:solidFill>
                  <a:schemeClr val="tx1"/>
                </a:solidFill>
                <a:effectLst/>
                <a:latin typeface="+mn-lt"/>
                <a:ea typeface="+mn-ea"/>
                <a:cs typeface="+mn-cs"/>
              </a:rPr>
              <a:t>First Democrat to lead the Senate since 1983</a:t>
            </a:r>
          </a:p>
          <a:p>
            <a:pPr lvl="0"/>
            <a:r>
              <a:rPr lang="en-US" sz="1200" kern="1200" dirty="0">
                <a:solidFill>
                  <a:schemeClr val="tx1"/>
                </a:solidFill>
                <a:effectLst/>
                <a:latin typeface="+mn-lt"/>
                <a:ea typeface="+mn-ea"/>
                <a:cs typeface="+mn-cs"/>
              </a:rPr>
              <a:t>Said they're ushering in a new period after 40 years of pent up policy.</a:t>
            </a:r>
          </a:p>
          <a:p>
            <a:pPr lvl="0"/>
            <a:r>
              <a:rPr lang="en-US" sz="1200" kern="1200" dirty="0">
                <a:solidFill>
                  <a:schemeClr val="tx1"/>
                </a:solidFill>
                <a:effectLst/>
                <a:latin typeface="+mn-lt"/>
                <a:ea typeface="+mn-ea"/>
                <a:cs typeface="+mn-cs"/>
              </a:rPr>
              <a:t>She’s said in press reports that the party’s top priorities were economy, education and reproductive rights. That is, creating good-paying jobs, safe work environments, making health care accessible and affordable, delivering a world-class public education to kids, and ensuring equality for all are just some of the fundamental values we will uphold.”</a:t>
            </a:r>
          </a:p>
          <a:p>
            <a:pPr lvl="0"/>
            <a:r>
              <a:rPr lang="en-US" sz="1200" kern="1200" dirty="0">
                <a:solidFill>
                  <a:schemeClr val="tx1"/>
                </a:solidFill>
                <a:effectLst/>
                <a:latin typeface="+mn-lt"/>
                <a:ea typeface="+mn-ea"/>
                <a:cs typeface="+mn-cs"/>
              </a:rPr>
              <a:t>History note: This Kent County Democrat started her career as a write-in candidate and won a House seat in 2012.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E2F08654-C5E8-4F70-96F9-39CC8A4D46C0}" type="slidenum">
              <a:rPr lang="en-US" smtClean="0"/>
              <a:t>5</a:t>
            </a:fld>
            <a:endParaRPr lang="en-US"/>
          </a:p>
        </p:txBody>
      </p:sp>
    </p:spTree>
    <p:extLst>
      <p:ext uri="{BB962C8B-B14F-4D97-AF65-F5344CB8AC3E}">
        <p14:creationId xmlns:p14="http://schemas.microsoft.com/office/powerpoint/2010/main" val="106564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First Indian-American</a:t>
            </a:r>
            <a:r>
              <a:rPr lang="en-US" baseline="0" dirty="0"/>
              <a:t> leader in the state Senate.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Last served as the Minority Leader in the state House until he was termed out four years ago. (House member 2013-2018). Former mayor of East Lansing.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Strong leadership pedigree in the public policy, philanthropic and nonprofit sector. He was the CEO of Public Policy Associates from 2019.</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And the President/CEO of the Michigan Nonprofit Association. Served on 20 nonprofit boards in the past decades, and was a Governor’s appointee to the Michigan Community Service Commission.  He knows where many of us are coming from.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Also served on immigrant issues in SE Michigan and Lansing.</a:t>
            </a:r>
            <a:endParaRPr lang="en-US" dirty="0"/>
          </a:p>
        </p:txBody>
      </p:sp>
      <p:sp>
        <p:nvSpPr>
          <p:cNvPr id="4" name="Slide Number Placeholder 3"/>
          <p:cNvSpPr>
            <a:spLocks noGrp="1"/>
          </p:cNvSpPr>
          <p:nvPr>
            <p:ph type="sldNum" sz="quarter" idx="10"/>
          </p:nvPr>
        </p:nvSpPr>
        <p:spPr/>
        <p:txBody>
          <a:bodyPr/>
          <a:lstStyle/>
          <a:p>
            <a:fld id="{E2F08654-C5E8-4F70-96F9-39CC8A4D46C0}" type="slidenum">
              <a:rPr lang="en-US" smtClean="0"/>
              <a:t>6</a:t>
            </a:fld>
            <a:endParaRPr lang="en-US"/>
          </a:p>
        </p:txBody>
      </p:sp>
    </p:spTree>
    <p:extLst>
      <p:ext uri="{BB962C8B-B14F-4D97-AF65-F5344CB8AC3E}">
        <p14:creationId xmlns:p14="http://schemas.microsoft.com/office/powerpoint/2010/main" val="22629338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171450" indent="-171450">
              <a:buFont typeface="Arial" panose="020B0604020202020204" pitchFamily="34" charset="0"/>
              <a:buChar char="•"/>
            </a:pPr>
            <a:r>
              <a:rPr lang="en-US" dirty="0"/>
              <a:t>First African</a:t>
            </a:r>
            <a:r>
              <a:rPr lang="en-US" baseline="0" dirty="0"/>
              <a:t>-American lawmaker elected Speaker </a:t>
            </a:r>
            <a:r>
              <a:rPr lang="en-US" dirty="0"/>
              <a:t>of the House. Elected</a:t>
            </a:r>
            <a:r>
              <a:rPr lang="en-US" baseline="0" dirty="0"/>
              <a:t> to the House from </a:t>
            </a:r>
            <a:r>
              <a:rPr lang="en-US" dirty="0"/>
              <a:t>2</a:t>
            </a:r>
            <a:r>
              <a:rPr lang="en-US" baseline="30000" dirty="0"/>
              <a:t>nd</a:t>
            </a:r>
            <a:r>
              <a:rPr lang="en-US" dirty="0"/>
              <a:t> District,</a:t>
            </a:r>
            <a:r>
              <a:rPr lang="en-US" baseline="0" dirty="0"/>
              <a:t> and now reelected from the redrawn 10</a:t>
            </a:r>
            <a:r>
              <a:rPr lang="en-US" baseline="30000" dirty="0"/>
              <a:t>th</a:t>
            </a:r>
            <a:r>
              <a:rPr lang="en-US" baseline="0" dirty="0"/>
              <a:t> District. Encompassing east Detroit and the Gross Pointes </a:t>
            </a:r>
          </a:p>
          <a:p>
            <a:pPr marL="171450" indent="-171450">
              <a:buFont typeface="Arial" panose="020B0604020202020204" pitchFamily="34" charset="0"/>
              <a:buChar char="•"/>
            </a:pPr>
            <a:r>
              <a:rPr lang="en-US" baseline="0" dirty="0"/>
              <a:t>Tate is considered a moderate Dem, and in the contest to become the next Speaker he emerged to the top seat after receiving strong labor support, and besting progressive lawmaker Felicia </a:t>
            </a:r>
            <a:r>
              <a:rPr lang="en-US" baseline="0" dirty="0" err="1"/>
              <a:t>Brabec</a:t>
            </a:r>
            <a:r>
              <a:rPr lang="en-US" baseline="0" dirty="0"/>
              <a:t>, a social worker from Washtenaw County.</a:t>
            </a:r>
          </a:p>
          <a:p>
            <a:pPr marL="171450" indent="-171450">
              <a:buFont typeface="Arial" panose="020B0604020202020204" pitchFamily="34" charset="0"/>
              <a:buChar char="•"/>
            </a:pPr>
            <a:r>
              <a:rPr lang="en-US" baseline="0" dirty="0"/>
              <a:t>As a legislative leader and Detroiter, it’s important to note that he is publicly committed to Detroit and its </a:t>
            </a:r>
            <a:r>
              <a:rPr lang="en-US" dirty="0"/>
              <a:t>resurgence, linking the city’s future to Michigan’s. “A successful Detroit leads to a successful Michigan,” he’s said.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Tate has a made-for-the-movies bio. </a:t>
            </a:r>
            <a:r>
              <a:rPr lang="en-US" baseline="0" dirty="0"/>
              <a:t>A native Detroiter, his mom was a Detroit schoolteacher, and his dad was a firefighter, who died on the job for the city. </a:t>
            </a:r>
          </a:p>
          <a:p>
            <a:pPr marL="171450" indent="-171450">
              <a:buFont typeface="Arial" panose="020B0604020202020204" pitchFamily="34" charset="0"/>
              <a:buChar char="•"/>
            </a:pPr>
            <a:r>
              <a:rPr lang="en-US" dirty="0"/>
              <a:t>Former NFL football player, who left professional ball to serve in the U.S. Marines. He served the nation, with two tours</a:t>
            </a:r>
            <a:r>
              <a:rPr lang="en-US" baseline="0" dirty="0"/>
              <a:t> in Afghanistan, overseeing the day-to-day operations of hundreds of fellow Marines. As a professional athlete, he spent two years in the NFL and last played for the Atlanta Falcons. </a:t>
            </a:r>
          </a:p>
          <a:p>
            <a:pPr marL="171450" indent="-171450">
              <a:buFont typeface="Arial" panose="020B0604020202020204" pitchFamily="34" charset="0"/>
              <a:buChar char="•"/>
            </a:pPr>
            <a:r>
              <a:rPr lang="en-US" baseline="0" dirty="0"/>
              <a:t>In his early days, he a</a:t>
            </a:r>
            <a:r>
              <a:rPr lang="en-US" dirty="0"/>
              <a:t>ttended Michigan State on an athletic scholarship, studying public policy. He also played in the Spartans Football Program,</a:t>
            </a:r>
            <a:r>
              <a:rPr lang="en-US" baseline="0" dirty="0"/>
              <a:t> becoming </a:t>
            </a:r>
            <a:r>
              <a:rPr lang="en-US" dirty="0"/>
              <a:t>a team captain</a:t>
            </a:r>
            <a:r>
              <a:rPr lang="en-US" baseline="0" dirty="0"/>
              <a:t> in his senior year. He has two master's degrees, from the UM, an MBA and a Master’s in Science (Environmental Policy and Planning) </a:t>
            </a:r>
          </a:p>
          <a:p>
            <a:pPr marL="171450" indent="-171450">
              <a:buFont typeface="Arial" panose="020B0604020202020204" pitchFamily="34" charset="0"/>
              <a:buChar char="•"/>
            </a:pPr>
            <a:r>
              <a:rPr lang="en-US" dirty="0"/>
              <a:t>https://www.tateformichigan.com/meet-joe-tate</a:t>
            </a:r>
          </a:p>
        </p:txBody>
      </p:sp>
      <p:sp>
        <p:nvSpPr>
          <p:cNvPr id="4" name="Slide Number Placeholder 3"/>
          <p:cNvSpPr>
            <a:spLocks noGrp="1"/>
          </p:cNvSpPr>
          <p:nvPr>
            <p:ph type="sldNum" sz="quarter" idx="10"/>
          </p:nvPr>
        </p:nvSpPr>
        <p:spPr/>
        <p:txBody>
          <a:bodyPr/>
          <a:lstStyle/>
          <a:p>
            <a:fld id="{E2F08654-C5E8-4F70-96F9-39CC8A4D46C0}" type="slidenum">
              <a:rPr lang="en-US" smtClean="0"/>
              <a:t>7</a:t>
            </a:fld>
            <a:endParaRPr lang="en-US"/>
          </a:p>
        </p:txBody>
      </p:sp>
    </p:spTree>
    <p:extLst>
      <p:ext uri="{BB962C8B-B14F-4D97-AF65-F5344CB8AC3E}">
        <p14:creationId xmlns:p14="http://schemas.microsoft.com/office/powerpoint/2010/main" val="4204105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Muslin-American in this position. A progressive. Son of immigrants from</a:t>
            </a:r>
            <a:r>
              <a:rPr lang="en-US" baseline="0" dirty="0"/>
              <a:t> Yemen, raised in Hamtramck by parents worked as a homemaker and UAW member</a:t>
            </a:r>
          </a:p>
          <a:p>
            <a:r>
              <a:rPr lang="en-US" baseline="0" dirty="0"/>
              <a:t>Started as community organizer for Pres. Obama’s historic 2008 campaign.  Reelected to a second term, this time in the reorganized 9</a:t>
            </a:r>
            <a:r>
              <a:rPr lang="en-US" baseline="30000" dirty="0"/>
              <a:t>th</a:t>
            </a:r>
            <a:r>
              <a:rPr lang="en-US" baseline="0" dirty="0"/>
              <a:t> district.</a:t>
            </a:r>
          </a:p>
          <a:p>
            <a:endParaRPr lang="en-US" baseline="0" dirty="0"/>
          </a:p>
          <a:p>
            <a:r>
              <a:rPr lang="en-US" baseline="0" dirty="0"/>
              <a:t>Ran on the issues this year of defeating anti-black racism, reforming the criminal justice system, ending police brutality</a:t>
            </a:r>
          </a:p>
          <a:p>
            <a:r>
              <a:rPr lang="en-US" baseline="0" dirty="0"/>
              <a:t>MSU grant – political theory and constitutional democracy.</a:t>
            </a:r>
          </a:p>
          <a:p>
            <a:r>
              <a:rPr lang="en-US" dirty="0"/>
              <a:t>co-founded a nonprofit that mentored refugee children in the Lansing area. </a:t>
            </a:r>
            <a:r>
              <a:rPr lang="en-US" dirty="0" err="1"/>
              <a:t>Aiyash</a:t>
            </a:r>
            <a:r>
              <a:rPr lang="en-US" dirty="0"/>
              <a:t> was first exposed to legislative work when he served under State Representative Rose Mary Robinson. </a:t>
            </a:r>
          </a:p>
          <a:p>
            <a:endParaRPr lang="en-US" dirty="0"/>
          </a:p>
          <a:p>
            <a:r>
              <a:rPr lang="en-US" dirty="0"/>
              <a:t>On children and family</a:t>
            </a:r>
            <a:r>
              <a:rPr lang="en-US" baseline="0" dirty="0"/>
              <a:t> issues, supports universal pre-K, expanded/restored paid sick leave for parents, expanding child care financing.</a:t>
            </a:r>
            <a:endParaRPr lang="en-US" dirty="0"/>
          </a:p>
          <a:p>
            <a:endParaRPr lang="en-US" dirty="0"/>
          </a:p>
          <a:p>
            <a:r>
              <a:rPr lang="en-US" dirty="0"/>
              <a:t>As community leader, he was galvanized by the fight against corporate</a:t>
            </a:r>
            <a:r>
              <a:rPr lang="en-US" baseline="0" dirty="0"/>
              <a:t> polluters, fighting against expanding a tox</a:t>
            </a:r>
            <a:r>
              <a:rPr lang="en-US" dirty="0"/>
              <a:t>ic waste site on the Hamtramck-Detroit border. In</a:t>
            </a:r>
            <a:r>
              <a:rPr lang="en-US" baseline="0" dirty="0"/>
              <a:t> the fight for environmental justice, he </a:t>
            </a:r>
            <a:r>
              <a:rPr lang="en-US" dirty="0"/>
              <a:t>frequently organized against corporate polluters and jump started a recycling program in his local school district. </a:t>
            </a:r>
          </a:p>
          <a:p>
            <a:endParaRPr lang="en-US" dirty="0"/>
          </a:p>
          <a:p>
            <a:r>
              <a:rPr lang="en-US" dirty="0"/>
              <a:t>Worked as Statewide Training and Political Leadership Director at Michigan United, </a:t>
            </a:r>
            <a:r>
              <a:rPr lang="en-US" dirty="0" err="1"/>
              <a:t>Aiyash</a:t>
            </a:r>
            <a:r>
              <a:rPr lang="en-US" dirty="0"/>
              <a:t> trained political leaders and informed progressive solutions for education, healthcare, immigration, criminal justice and environmental racism.</a:t>
            </a:r>
          </a:p>
        </p:txBody>
      </p:sp>
      <p:sp>
        <p:nvSpPr>
          <p:cNvPr id="4" name="Slide Number Placeholder 3"/>
          <p:cNvSpPr>
            <a:spLocks noGrp="1"/>
          </p:cNvSpPr>
          <p:nvPr>
            <p:ph type="sldNum" sz="quarter" idx="10"/>
          </p:nvPr>
        </p:nvSpPr>
        <p:spPr/>
        <p:txBody>
          <a:bodyPr/>
          <a:lstStyle/>
          <a:p>
            <a:fld id="{E2F08654-C5E8-4F70-96F9-39CC8A4D46C0}" type="slidenum">
              <a:rPr lang="en-US" smtClean="0"/>
              <a:t>8</a:t>
            </a:fld>
            <a:endParaRPr lang="en-US"/>
          </a:p>
        </p:txBody>
      </p:sp>
    </p:spTree>
    <p:extLst>
      <p:ext uri="{BB962C8B-B14F-4D97-AF65-F5344CB8AC3E}">
        <p14:creationId xmlns:p14="http://schemas.microsoft.com/office/powerpoint/2010/main" val="24165548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In Caucus voting, </a:t>
            </a:r>
            <a:r>
              <a:rPr lang="en-US" sz="1200" b="1" kern="1200" dirty="0">
                <a:solidFill>
                  <a:schemeClr val="tx1"/>
                </a:solidFill>
                <a:effectLst/>
                <a:latin typeface="+mn-lt"/>
                <a:ea typeface="+mn-ea"/>
                <a:cs typeface="+mn-cs"/>
              </a:rPr>
              <a:t>Aric Nesbitt</a:t>
            </a:r>
            <a:r>
              <a:rPr lang="en-US" sz="1200" kern="1200" dirty="0">
                <a:solidFill>
                  <a:schemeClr val="tx1"/>
                </a:solidFill>
                <a:effectLst/>
                <a:latin typeface="+mn-lt"/>
                <a:ea typeface="+mn-ea"/>
                <a:cs typeface="+mn-cs"/>
              </a:rPr>
              <a:t> was elected to be the Minority leader in the Senate. Elected to a second Senate term, this time from the newly drawn 20</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district.</a:t>
            </a:r>
          </a:p>
          <a:p>
            <a:pPr lvl="0"/>
            <a:r>
              <a:rPr lang="en-US" sz="1200" kern="1200" dirty="0">
                <a:solidFill>
                  <a:schemeClr val="tx1"/>
                </a:solidFill>
                <a:effectLst/>
                <a:latin typeface="+mn-lt"/>
                <a:ea typeface="+mn-ea"/>
                <a:cs typeface="+mn-cs"/>
              </a:rPr>
              <a:t>He had served as president pro tempore. And is known for sponsoring legislation that reformed Michigan’s car insurance system.</a:t>
            </a:r>
          </a:p>
          <a:p>
            <a:pPr lvl="0"/>
            <a:r>
              <a:rPr lang="en-US" sz="1200" kern="1200" dirty="0">
                <a:solidFill>
                  <a:schemeClr val="tx1"/>
                </a:solidFill>
                <a:effectLst/>
                <a:latin typeface="+mn-lt"/>
                <a:ea typeface="+mn-ea"/>
                <a:cs typeface="+mn-cs"/>
              </a:rPr>
              <a:t>Nesbitt previously served three terms in the state House, where he was House majority floor leader. Previously, former Gov. Rick Snyder had appointed him a Michigan Lottery commissioner.</a:t>
            </a:r>
          </a:p>
          <a:p>
            <a:pPr lvl="0"/>
            <a:r>
              <a:rPr lang="en-US" sz="1200" kern="1200" dirty="0">
                <a:solidFill>
                  <a:schemeClr val="tx1"/>
                </a:solidFill>
                <a:effectLst/>
                <a:latin typeface="+mn-lt"/>
                <a:ea typeface="+mn-ea"/>
                <a:cs typeface="+mn-cs"/>
              </a:rPr>
              <a:t> Nesbitt grew up on a six-generation family farm in West Michigan.</a:t>
            </a:r>
          </a:p>
          <a:p>
            <a:pPr lvl="0"/>
            <a:r>
              <a:rPr lang="en-US" sz="1200" kern="1200" dirty="0">
                <a:solidFill>
                  <a:schemeClr val="tx1"/>
                </a:solidFill>
                <a:effectLst/>
                <a:latin typeface="+mn-lt"/>
                <a:ea typeface="+mn-ea"/>
                <a:cs typeface="+mn-cs"/>
              </a:rPr>
              <a:t>He pledged to continue positive working relationships with colleagues across the aisle.</a:t>
            </a:r>
          </a:p>
          <a:p>
            <a:pPr lvl="0"/>
            <a:r>
              <a:rPr lang="en-US" sz="1200" kern="1200" dirty="0">
                <a:solidFill>
                  <a:schemeClr val="tx1"/>
                </a:solidFill>
                <a:effectLst/>
                <a:latin typeface="+mn-lt"/>
                <a:ea typeface="+mn-ea"/>
                <a:cs typeface="+mn-cs"/>
              </a:rPr>
              <a:t>Matt Hall, of Comstock Township, has been elected Republican leader by his House colleagues for the new term.</a:t>
            </a:r>
          </a:p>
          <a:p>
            <a:pPr lvl="0"/>
            <a:r>
              <a:rPr lang="en-US" sz="1200" kern="1200" dirty="0">
                <a:solidFill>
                  <a:schemeClr val="tx1"/>
                </a:solidFill>
                <a:effectLst/>
                <a:latin typeface="+mn-lt"/>
                <a:ea typeface="+mn-ea"/>
                <a:cs typeface="+mn-cs"/>
              </a:rPr>
              <a:t>Hall currently serves as House Republican caucus chair and will begin his third term in the Michigan House in January serving the 42</a:t>
            </a:r>
            <a:r>
              <a:rPr lang="en-US" sz="1200" kern="1200" baseline="30000" dirty="0">
                <a:solidFill>
                  <a:schemeClr val="tx1"/>
                </a:solidFill>
                <a:effectLst/>
                <a:latin typeface="+mn-lt"/>
                <a:ea typeface="+mn-ea"/>
                <a:cs typeface="+mn-cs"/>
              </a:rPr>
              <a:t>nd</a:t>
            </a:r>
            <a:r>
              <a:rPr lang="en-US" sz="1200" kern="1200" dirty="0">
                <a:solidFill>
                  <a:schemeClr val="tx1"/>
                </a:solidFill>
                <a:effectLst/>
                <a:latin typeface="+mn-lt"/>
                <a:ea typeface="+mn-ea"/>
                <a:cs typeface="+mn-cs"/>
              </a:rPr>
              <a:t> District, which covers parts of Kalamazoo and Allegan counties. </a:t>
            </a:r>
          </a:p>
          <a:p>
            <a:pPr lvl="0"/>
            <a:r>
              <a:rPr lang="en-US" sz="1200" kern="1200" dirty="0">
                <a:solidFill>
                  <a:schemeClr val="tx1"/>
                </a:solidFill>
                <a:effectLst/>
                <a:latin typeface="+mn-lt"/>
                <a:ea typeface="+mn-ea"/>
                <a:cs typeface="+mn-cs"/>
              </a:rPr>
              <a:t>While leading the caucus in the new term, Hall will head up policy development, work with legislators to determine best fits for committee assignments and engage in key discussions with other state legislative leaders.  </a:t>
            </a:r>
          </a:p>
          <a:p>
            <a:pPr lvl="0"/>
            <a:r>
              <a:rPr lang="en-US" sz="1200" kern="1200" dirty="0">
                <a:solidFill>
                  <a:schemeClr val="tx1"/>
                </a:solidFill>
                <a:effectLst/>
                <a:latin typeface="+mn-lt"/>
                <a:ea typeface="+mn-ea"/>
                <a:cs typeface="+mn-cs"/>
              </a:rPr>
              <a:t>Hall currently chairs the House Tax Policy Committee, where he has worked on numerous tax relief measures, and efforts to spur job growth.</a:t>
            </a:r>
          </a:p>
          <a:p>
            <a:pPr lvl="0"/>
            <a:r>
              <a:rPr lang="en-US" sz="1200" kern="1200" dirty="0">
                <a:solidFill>
                  <a:schemeClr val="tx1"/>
                </a:solidFill>
                <a:effectLst/>
                <a:latin typeface="+mn-lt"/>
                <a:ea typeface="+mn-ea"/>
                <a:cs typeface="+mn-cs"/>
              </a:rPr>
              <a:t>Prior to his legislative career, Hall worked as west Michigan liaison for the Michigan Attorney General Office.</a:t>
            </a:r>
          </a:p>
          <a:p>
            <a:endParaRPr lang="en-US" dirty="0"/>
          </a:p>
        </p:txBody>
      </p:sp>
      <p:sp>
        <p:nvSpPr>
          <p:cNvPr id="4" name="Slide Number Placeholder 3"/>
          <p:cNvSpPr>
            <a:spLocks noGrp="1"/>
          </p:cNvSpPr>
          <p:nvPr>
            <p:ph type="sldNum" sz="quarter" idx="10"/>
          </p:nvPr>
        </p:nvSpPr>
        <p:spPr/>
        <p:txBody>
          <a:bodyPr/>
          <a:lstStyle/>
          <a:p>
            <a:fld id="{E2F08654-C5E8-4F70-96F9-39CC8A4D46C0}" type="slidenum">
              <a:rPr lang="en-US" smtClean="0"/>
              <a:t>9</a:t>
            </a:fld>
            <a:endParaRPr lang="en-US"/>
          </a:p>
        </p:txBody>
      </p:sp>
    </p:spTree>
    <p:extLst>
      <p:ext uri="{BB962C8B-B14F-4D97-AF65-F5344CB8AC3E}">
        <p14:creationId xmlns:p14="http://schemas.microsoft.com/office/powerpoint/2010/main" val="15697181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4297F2-9BC4-4902-8DD1-B303EC9BDBCB}" type="datetimeFigureOut">
              <a:rPr lang="en-US" smtClean="0"/>
              <a:t>11/16/2022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59C216-E773-4790-8821-8426B4070EDC}" type="slidenum">
              <a:rPr lang="en-US" smtClean="0"/>
              <a:t>‹#›</a:t>
            </a:fld>
            <a:endParaRPr lang="en-US"/>
          </a:p>
        </p:txBody>
      </p:sp>
    </p:spTree>
    <p:extLst>
      <p:ext uri="{BB962C8B-B14F-4D97-AF65-F5344CB8AC3E}">
        <p14:creationId xmlns:p14="http://schemas.microsoft.com/office/powerpoint/2010/main" val="40317617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64297F2-9BC4-4902-8DD1-B303EC9BDBCB}" type="datetimeFigureOut">
              <a:rPr lang="en-US" smtClean="0"/>
              <a:t>11/16/2022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59C216-E773-4790-8821-8426B4070EDC}" type="slidenum">
              <a:rPr lang="en-US" smtClean="0"/>
              <a:t>‹#›</a:t>
            </a:fld>
            <a:endParaRPr lang="en-US"/>
          </a:p>
        </p:txBody>
      </p:sp>
    </p:spTree>
    <p:extLst>
      <p:ext uri="{BB962C8B-B14F-4D97-AF65-F5344CB8AC3E}">
        <p14:creationId xmlns:p14="http://schemas.microsoft.com/office/powerpoint/2010/main" val="1200235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64297F2-9BC4-4902-8DD1-B303EC9BDBCB}" type="datetimeFigureOut">
              <a:rPr lang="en-US" smtClean="0"/>
              <a:t>11/16/2022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59C216-E773-4790-8821-8426B4070EDC}"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5973275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64297F2-9BC4-4902-8DD1-B303EC9BDBCB}" type="datetimeFigureOut">
              <a:rPr lang="en-US" smtClean="0"/>
              <a:t>11/16/2022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59C216-E773-4790-8821-8426B4070EDC}" type="slidenum">
              <a:rPr lang="en-US" smtClean="0"/>
              <a:t>‹#›</a:t>
            </a:fld>
            <a:endParaRPr lang="en-US"/>
          </a:p>
        </p:txBody>
      </p:sp>
    </p:spTree>
    <p:extLst>
      <p:ext uri="{BB962C8B-B14F-4D97-AF65-F5344CB8AC3E}">
        <p14:creationId xmlns:p14="http://schemas.microsoft.com/office/powerpoint/2010/main" val="33663302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64297F2-9BC4-4902-8DD1-B303EC9BDBCB}" type="datetimeFigureOut">
              <a:rPr lang="en-US" smtClean="0"/>
              <a:t>11/16/2022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59C216-E773-4790-8821-8426B4070EDC}"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8950311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64297F2-9BC4-4902-8DD1-B303EC9BDBCB}" type="datetimeFigureOut">
              <a:rPr lang="en-US" smtClean="0"/>
              <a:t>11/16/2022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59C216-E773-4790-8821-8426B4070EDC}" type="slidenum">
              <a:rPr lang="en-US" smtClean="0"/>
              <a:t>‹#›</a:t>
            </a:fld>
            <a:endParaRPr lang="en-US"/>
          </a:p>
        </p:txBody>
      </p:sp>
    </p:spTree>
    <p:extLst>
      <p:ext uri="{BB962C8B-B14F-4D97-AF65-F5344CB8AC3E}">
        <p14:creationId xmlns:p14="http://schemas.microsoft.com/office/powerpoint/2010/main" val="22665923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4297F2-9BC4-4902-8DD1-B303EC9BDBCB}" type="datetimeFigureOut">
              <a:rPr lang="en-US" smtClean="0"/>
              <a:t>11/16/2022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59C216-E773-4790-8821-8426B4070EDC}" type="slidenum">
              <a:rPr lang="en-US" smtClean="0"/>
              <a:t>‹#›</a:t>
            </a:fld>
            <a:endParaRPr lang="en-US"/>
          </a:p>
        </p:txBody>
      </p:sp>
    </p:spTree>
    <p:extLst>
      <p:ext uri="{BB962C8B-B14F-4D97-AF65-F5344CB8AC3E}">
        <p14:creationId xmlns:p14="http://schemas.microsoft.com/office/powerpoint/2010/main" val="33132949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4297F2-9BC4-4902-8DD1-B303EC9BDBCB}" type="datetimeFigureOut">
              <a:rPr lang="en-US" smtClean="0"/>
              <a:t>11/16/2022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59C216-E773-4790-8821-8426B4070EDC}" type="slidenum">
              <a:rPr lang="en-US" smtClean="0"/>
              <a:t>‹#›</a:t>
            </a:fld>
            <a:endParaRPr lang="en-US"/>
          </a:p>
        </p:txBody>
      </p:sp>
    </p:spTree>
    <p:extLst>
      <p:ext uri="{BB962C8B-B14F-4D97-AF65-F5344CB8AC3E}">
        <p14:creationId xmlns:p14="http://schemas.microsoft.com/office/powerpoint/2010/main" val="1934530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4297F2-9BC4-4902-8DD1-B303EC9BDBCB}" type="datetimeFigureOut">
              <a:rPr lang="en-US" smtClean="0"/>
              <a:t>11/16/2022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59C216-E773-4790-8821-8426B4070EDC}" type="slidenum">
              <a:rPr lang="en-US" smtClean="0"/>
              <a:t>‹#›</a:t>
            </a:fld>
            <a:endParaRPr lang="en-US"/>
          </a:p>
        </p:txBody>
      </p:sp>
    </p:spTree>
    <p:extLst>
      <p:ext uri="{BB962C8B-B14F-4D97-AF65-F5344CB8AC3E}">
        <p14:creationId xmlns:p14="http://schemas.microsoft.com/office/powerpoint/2010/main" val="703801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64297F2-9BC4-4902-8DD1-B303EC9BDBCB}" type="datetimeFigureOut">
              <a:rPr lang="en-US" smtClean="0"/>
              <a:t>11/16/2022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59C216-E773-4790-8821-8426B4070EDC}" type="slidenum">
              <a:rPr lang="en-US" smtClean="0"/>
              <a:t>‹#›</a:t>
            </a:fld>
            <a:endParaRPr lang="en-US"/>
          </a:p>
        </p:txBody>
      </p:sp>
    </p:spTree>
    <p:extLst>
      <p:ext uri="{BB962C8B-B14F-4D97-AF65-F5344CB8AC3E}">
        <p14:creationId xmlns:p14="http://schemas.microsoft.com/office/powerpoint/2010/main" val="2763192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64297F2-9BC4-4902-8DD1-B303EC9BDBCB}" type="datetimeFigureOut">
              <a:rPr lang="en-US" smtClean="0"/>
              <a:t>11/16/2022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59C216-E773-4790-8821-8426B4070EDC}" type="slidenum">
              <a:rPr lang="en-US" smtClean="0"/>
              <a:t>‹#›</a:t>
            </a:fld>
            <a:endParaRPr lang="en-US"/>
          </a:p>
        </p:txBody>
      </p:sp>
    </p:spTree>
    <p:extLst>
      <p:ext uri="{BB962C8B-B14F-4D97-AF65-F5344CB8AC3E}">
        <p14:creationId xmlns:p14="http://schemas.microsoft.com/office/powerpoint/2010/main" val="3720490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64297F2-9BC4-4902-8DD1-B303EC9BDBCB}" type="datetimeFigureOut">
              <a:rPr lang="en-US" smtClean="0"/>
              <a:t>11/16/2022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59C216-E773-4790-8821-8426B4070EDC}" type="slidenum">
              <a:rPr lang="en-US" smtClean="0"/>
              <a:t>‹#›</a:t>
            </a:fld>
            <a:endParaRPr lang="en-US"/>
          </a:p>
        </p:txBody>
      </p:sp>
    </p:spTree>
    <p:extLst>
      <p:ext uri="{BB962C8B-B14F-4D97-AF65-F5344CB8AC3E}">
        <p14:creationId xmlns:p14="http://schemas.microsoft.com/office/powerpoint/2010/main" val="2088549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64297F2-9BC4-4902-8DD1-B303EC9BDBCB}" type="datetimeFigureOut">
              <a:rPr lang="en-US" smtClean="0"/>
              <a:t>11/16/2022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59C216-E773-4790-8821-8426B4070EDC}" type="slidenum">
              <a:rPr lang="en-US" smtClean="0"/>
              <a:t>‹#›</a:t>
            </a:fld>
            <a:endParaRPr lang="en-US"/>
          </a:p>
        </p:txBody>
      </p:sp>
    </p:spTree>
    <p:extLst>
      <p:ext uri="{BB962C8B-B14F-4D97-AF65-F5344CB8AC3E}">
        <p14:creationId xmlns:p14="http://schemas.microsoft.com/office/powerpoint/2010/main" val="989101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4297F2-9BC4-4902-8DD1-B303EC9BDBCB}" type="datetimeFigureOut">
              <a:rPr lang="en-US" smtClean="0"/>
              <a:t>11/16/2022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59C216-E773-4790-8821-8426B4070EDC}" type="slidenum">
              <a:rPr lang="en-US" smtClean="0"/>
              <a:t>‹#›</a:t>
            </a:fld>
            <a:endParaRPr lang="en-US"/>
          </a:p>
        </p:txBody>
      </p:sp>
    </p:spTree>
    <p:extLst>
      <p:ext uri="{BB962C8B-B14F-4D97-AF65-F5344CB8AC3E}">
        <p14:creationId xmlns:p14="http://schemas.microsoft.com/office/powerpoint/2010/main" val="508431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4297F2-9BC4-4902-8DD1-B303EC9BDBCB}" type="datetimeFigureOut">
              <a:rPr lang="en-US" smtClean="0"/>
              <a:t>11/16/2022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59C216-E773-4790-8821-8426B4070EDC}" type="slidenum">
              <a:rPr lang="en-US" smtClean="0"/>
              <a:t>‹#›</a:t>
            </a:fld>
            <a:endParaRPr lang="en-US"/>
          </a:p>
        </p:txBody>
      </p:sp>
    </p:spTree>
    <p:extLst>
      <p:ext uri="{BB962C8B-B14F-4D97-AF65-F5344CB8AC3E}">
        <p14:creationId xmlns:p14="http://schemas.microsoft.com/office/powerpoint/2010/main" val="3407660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59C216-E773-4790-8821-8426B4070EDC}" type="slidenum">
              <a:rPr lang="en-US" smtClean="0"/>
              <a:t>‹#›</a:t>
            </a:fld>
            <a:endParaRPr lang="en-US"/>
          </a:p>
        </p:txBody>
      </p:sp>
      <p:sp>
        <p:nvSpPr>
          <p:cNvPr id="5" name="Date Placeholder 4"/>
          <p:cNvSpPr>
            <a:spLocks noGrp="1"/>
          </p:cNvSpPr>
          <p:nvPr>
            <p:ph type="dt" sz="half" idx="10"/>
          </p:nvPr>
        </p:nvSpPr>
        <p:spPr/>
        <p:txBody>
          <a:bodyPr/>
          <a:lstStyle/>
          <a:p>
            <a:fld id="{364297F2-9BC4-4902-8DD1-B303EC9BDBCB}" type="datetimeFigureOut">
              <a:rPr lang="en-US" smtClean="0"/>
              <a:t>11/16/2022</a:t>
            </a:fld>
            <a:endParaRPr lang="en-US"/>
          </a:p>
        </p:txBody>
      </p:sp>
    </p:spTree>
    <p:extLst>
      <p:ext uri="{BB962C8B-B14F-4D97-AF65-F5344CB8AC3E}">
        <p14:creationId xmlns:p14="http://schemas.microsoft.com/office/powerpoint/2010/main" val="3728160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64297F2-9BC4-4902-8DD1-B303EC9BDBCB}" type="datetimeFigureOut">
              <a:rPr lang="en-US" smtClean="0"/>
              <a:t>11/16/2022</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0C59C216-E773-4790-8821-8426B4070EDC}" type="slidenum">
              <a:rPr lang="en-US" smtClean="0"/>
              <a:t>‹#›</a:t>
            </a:fld>
            <a:endParaRPr lang="en-US"/>
          </a:p>
        </p:txBody>
      </p:sp>
    </p:spTree>
    <p:extLst>
      <p:ext uri="{BB962C8B-B14F-4D97-AF65-F5344CB8AC3E}">
        <p14:creationId xmlns:p14="http://schemas.microsoft.com/office/powerpoint/2010/main" val="3340174895"/>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 id="2147483733" r:id="rId15"/>
    <p:sldLayoutId id="214748373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michiganschildren.org/michigan-children-e-bulletin/" TargetMode="External"/><Relationship Id="rId7"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www.michiganschildren.org/2019/03/08/studentspeaks-around-the-state/" TargetMode="External"/><Relationship Id="rId5" Type="http://schemas.openxmlformats.org/officeDocument/2006/relationships/hyperlink" Target="https://www.michiganschildren.org/speaking-for-kids-the-podcast/" TargetMode="External"/><Relationship Id="rId4" Type="http://schemas.openxmlformats.org/officeDocument/2006/relationships/hyperlink" Target="https://www.michiganschildren.org/2020-2022-lunch-learn/"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12192000" cy="6857999"/>
          </a:xfrm>
        </p:spPr>
        <p:txBody>
          <a:bodyPr>
            <a:normAutofit fontScale="25000" lnSpcReduction="20000"/>
          </a:bodyPr>
          <a:lstStyle/>
          <a:p>
            <a:pPr algn="ctr"/>
            <a:endParaRPr lang="en-US" sz="4800" b="1" dirty="0">
              <a:solidFill>
                <a:schemeClr val="tx1"/>
              </a:solidFill>
              <a:latin typeface="Calibri" panose="020F0502020204030204" pitchFamily="34" charset="0"/>
              <a:cs typeface="Calibri" panose="020F0502020204030204" pitchFamily="34" charset="0"/>
            </a:endParaRPr>
          </a:p>
          <a:p>
            <a:pPr algn="ctr"/>
            <a:endParaRPr lang="en-US" sz="4800" b="1" dirty="0">
              <a:solidFill>
                <a:schemeClr val="tx1"/>
              </a:solidFill>
              <a:latin typeface="Calibri" panose="020F0502020204030204" pitchFamily="34" charset="0"/>
              <a:cs typeface="Calibri" panose="020F0502020204030204" pitchFamily="34" charset="0"/>
            </a:endParaRPr>
          </a:p>
          <a:p>
            <a:pPr algn="ctr"/>
            <a:endParaRPr lang="en-US" sz="9300" b="1" dirty="0">
              <a:solidFill>
                <a:schemeClr val="tx1"/>
              </a:solidFill>
              <a:latin typeface="Calibri" panose="020F0502020204030204" pitchFamily="34" charset="0"/>
              <a:cs typeface="Calibri" panose="020F0502020204030204" pitchFamily="34" charset="0"/>
            </a:endParaRPr>
          </a:p>
          <a:p>
            <a:pPr algn="ctr"/>
            <a:endParaRPr lang="en-US" sz="9300" b="1" dirty="0">
              <a:solidFill>
                <a:schemeClr val="tx1"/>
              </a:solidFill>
              <a:latin typeface="Calibri" panose="020F0502020204030204" pitchFamily="34" charset="0"/>
              <a:cs typeface="Calibri" panose="020F0502020204030204" pitchFamily="34" charset="0"/>
            </a:endParaRPr>
          </a:p>
          <a:p>
            <a:pPr algn="ctr"/>
            <a:endParaRPr lang="en-US" sz="9300" b="1" dirty="0">
              <a:solidFill>
                <a:schemeClr val="tx1"/>
              </a:solidFill>
              <a:latin typeface="Calibri" panose="020F0502020204030204" pitchFamily="34" charset="0"/>
              <a:cs typeface="Calibri" panose="020F0502020204030204" pitchFamily="34" charset="0"/>
            </a:endParaRPr>
          </a:p>
          <a:p>
            <a:pPr algn="ctr"/>
            <a:endParaRPr lang="en-US" sz="9300" b="1" dirty="0">
              <a:solidFill>
                <a:schemeClr val="tx1"/>
              </a:solidFill>
              <a:latin typeface="Calibri" panose="020F0502020204030204" pitchFamily="34" charset="0"/>
              <a:cs typeface="Calibri" panose="020F0502020204030204" pitchFamily="34" charset="0"/>
            </a:endParaRPr>
          </a:p>
          <a:p>
            <a:pPr algn="ctr"/>
            <a:endParaRPr lang="en-US" sz="9300" b="1" dirty="0">
              <a:solidFill>
                <a:schemeClr val="tx1"/>
              </a:solidFill>
              <a:latin typeface="Calibri" panose="020F0502020204030204" pitchFamily="34" charset="0"/>
              <a:cs typeface="Calibri" panose="020F0502020204030204" pitchFamily="34" charset="0"/>
            </a:endParaRPr>
          </a:p>
          <a:p>
            <a:pPr algn="ctr"/>
            <a:endParaRPr lang="en-US" sz="9300" b="1" dirty="0">
              <a:solidFill>
                <a:schemeClr val="tx1"/>
              </a:solidFill>
              <a:latin typeface="Calibri" panose="020F0502020204030204" pitchFamily="34" charset="0"/>
              <a:cs typeface="Calibri" panose="020F0502020204030204" pitchFamily="34" charset="0"/>
            </a:endParaRPr>
          </a:p>
          <a:p>
            <a:pPr algn="ctr"/>
            <a:endParaRPr lang="en-US" sz="9300" b="1" dirty="0">
              <a:solidFill>
                <a:schemeClr val="tx1"/>
              </a:solidFill>
              <a:latin typeface="Calibri" panose="020F0502020204030204" pitchFamily="34" charset="0"/>
              <a:cs typeface="Calibri" panose="020F0502020204030204" pitchFamily="34" charset="0"/>
            </a:endParaRPr>
          </a:p>
          <a:p>
            <a:pPr algn="ctr"/>
            <a:r>
              <a:rPr lang="en-US" sz="17600" b="1" dirty="0">
                <a:solidFill>
                  <a:schemeClr val="tx1"/>
                </a:solidFill>
                <a:latin typeface="Calibri" panose="020F0502020204030204" pitchFamily="34" charset="0"/>
                <a:cs typeface="Calibri" panose="020F0502020204030204" pitchFamily="34" charset="0"/>
              </a:rPr>
              <a:t>“What Just Happened?”</a:t>
            </a:r>
          </a:p>
          <a:p>
            <a:pPr algn="ctr"/>
            <a:endParaRPr lang="en-US" sz="2600" b="1" dirty="0">
              <a:solidFill>
                <a:schemeClr val="tx1"/>
              </a:solidFill>
              <a:latin typeface="Calibri" panose="020F0502020204030204" pitchFamily="34" charset="0"/>
              <a:cs typeface="Calibri" panose="020F0502020204030204" pitchFamily="34" charset="0"/>
            </a:endParaRPr>
          </a:p>
          <a:p>
            <a:pPr algn="ctr"/>
            <a:endParaRPr lang="en-US" sz="2600" b="1" dirty="0">
              <a:solidFill>
                <a:schemeClr val="tx1"/>
              </a:solidFill>
              <a:latin typeface="Calibri" panose="020F0502020204030204" pitchFamily="34" charset="0"/>
              <a:cs typeface="Calibri" panose="020F0502020204030204" pitchFamily="34" charset="0"/>
            </a:endParaRPr>
          </a:p>
          <a:p>
            <a:pPr algn="ctr"/>
            <a:r>
              <a:rPr lang="en-US" sz="11200" b="1" dirty="0">
                <a:solidFill>
                  <a:schemeClr val="tx1"/>
                </a:solidFill>
                <a:latin typeface="Calibri" panose="020F0502020204030204" pitchFamily="34" charset="0"/>
                <a:cs typeface="Calibri" panose="020F0502020204030204" pitchFamily="34" charset="0"/>
              </a:rPr>
              <a:t>The November 8</a:t>
            </a:r>
            <a:r>
              <a:rPr lang="en-US" sz="11200" b="1" baseline="30000" dirty="0">
                <a:solidFill>
                  <a:schemeClr val="tx1"/>
                </a:solidFill>
                <a:latin typeface="Calibri" panose="020F0502020204030204" pitchFamily="34" charset="0"/>
                <a:cs typeface="Calibri" panose="020F0502020204030204" pitchFamily="34" charset="0"/>
              </a:rPr>
              <a:t>th</a:t>
            </a:r>
            <a:r>
              <a:rPr lang="en-US" sz="11200" b="1" dirty="0">
                <a:solidFill>
                  <a:schemeClr val="tx1"/>
                </a:solidFill>
                <a:latin typeface="Calibri" panose="020F0502020204030204" pitchFamily="34" charset="0"/>
                <a:cs typeface="Calibri" panose="020F0502020204030204" pitchFamily="34" charset="0"/>
              </a:rPr>
              <a:t> Midterm Election Results. </a:t>
            </a:r>
          </a:p>
          <a:p>
            <a:pPr algn="ctr"/>
            <a:r>
              <a:rPr lang="en-US" sz="11200" b="1" dirty="0">
                <a:solidFill>
                  <a:schemeClr val="tx1"/>
                </a:solidFill>
                <a:latin typeface="Calibri" panose="020F0502020204030204" pitchFamily="34" charset="0"/>
                <a:cs typeface="Calibri" panose="020F0502020204030204" pitchFamily="34" charset="0"/>
              </a:rPr>
              <a:t>What They Mean for Moving Issues for Kids &amp; Families </a:t>
            </a:r>
          </a:p>
          <a:p>
            <a:pPr algn="ctr"/>
            <a:r>
              <a:rPr lang="en-US" sz="11200" b="1" dirty="0">
                <a:solidFill>
                  <a:schemeClr val="tx1"/>
                </a:solidFill>
                <a:latin typeface="Calibri" panose="020F0502020204030204" pitchFamily="34" charset="0"/>
                <a:cs typeface="Calibri" panose="020F0502020204030204" pitchFamily="34" charset="0"/>
              </a:rPr>
              <a:t>in 2023?</a:t>
            </a:r>
          </a:p>
          <a:p>
            <a:pPr algn="ctr"/>
            <a:endParaRPr lang="en-US" sz="7200" b="1" dirty="0">
              <a:solidFill>
                <a:schemeClr val="tx1"/>
              </a:solidFill>
              <a:latin typeface="Calibri" panose="020F0502020204030204" pitchFamily="34" charset="0"/>
              <a:cs typeface="Calibri" panose="020F0502020204030204" pitchFamily="34" charset="0"/>
            </a:endParaRPr>
          </a:p>
          <a:p>
            <a:pPr algn="ctr"/>
            <a:r>
              <a:rPr lang="en-US" sz="8000" b="1" i="1" dirty="0">
                <a:solidFill>
                  <a:srgbClr val="C00000"/>
                </a:solidFill>
                <a:latin typeface="Calibri" panose="020F0502020204030204" pitchFamily="34" charset="0"/>
                <a:cs typeface="Calibri" panose="020F0502020204030204" pitchFamily="34" charset="0"/>
              </a:rPr>
              <a:t>Michigan’s Children’s Lunch and Learn Program</a:t>
            </a:r>
          </a:p>
          <a:p>
            <a:pPr algn="ctr"/>
            <a:r>
              <a:rPr lang="en-US" sz="8000" b="1" i="1" dirty="0">
                <a:solidFill>
                  <a:srgbClr val="C00000"/>
                </a:solidFill>
                <a:latin typeface="Calibri" panose="020F0502020204030204" pitchFamily="34" charset="0"/>
                <a:cs typeface="Calibri" panose="020F0502020204030204" pitchFamily="34" charset="0"/>
              </a:rPr>
              <a:t>November 16, 2022</a:t>
            </a:r>
          </a:p>
          <a:p>
            <a:pPr algn="ctr"/>
            <a:endParaRPr lang="en-US" sz="3600" b="1" dirty="0">
              <a:solidFill>
                <a:schemeClr val="tx1"/>
              </a:solidFill>
              <a:latin typeface="Calibri" panose="020F0502020204030204" pitchFamily="34" charset="0"/>
              <a:cs typeface="Calibri" panose="020F0502020204030204" pitchFamily="34" charset="0"/>
            </a:endParaRPr>
          </a:p>
          <a:p>
            <a:pPr algn="ctr"/>
            <a:endParaRPr lang="en-US" sz="3600" b="1" dirty="0">
              <a:solidFill>
                <a:schemeClr val="tx1"/>
              </a:solidFill>
              <a:latin typeface="Calibri" panose="020F0502020204030204" pitchFamily="34" charset="0"/>
              <a:cs typeface="Calibri" panose="020F0502020204030204" pitchFamily="34" charset="0"/>
            </a:endParaRPr>
          </a:p>
          <a:p>
            <a:pPr algn="ctr"/>
            <a:endParaRPr lang="en-US" sz="3600" b="1" dirty="0">
              <a:solidFill>
                <a:schemeClr val="tx1"/>
              </a:solidFill>
              <a:latin typeface="Calibri" panose="020F0502020204030204" pitchFamily="34" charset="0"/>
              <a:cs typeface="Calibri" panose="020F0502020204030204" pitchFamily="34" charset="0"/>
            </a:endParaRPr>
          </a:p>
          <a:p>
            <a:pPr algn="ctr"/>
            <a:endParaRPr lang="en-US" sz="1200" b="1" dirty="0">
              <a:latin typeface="Calibri" panose="020F0502020204030204" pitchFamily="34" charset="0"/>
              <a:cs typeface="Calibri" panose="020F0502020204030204" pitchFamily="34" charset="0"/>
            </a:endParaRPr>
          </a:p>
          <a:p>
            <a:pPr algn="ctr"/>
            <a:r>
              <a:rPr lang="en-US" sz="2000" b="1" i="1" dirty="0">
                <a:latin typeface="Calibri" panose="020F0502020204030204" pitchFamily="34" charset="0"/>
                <a:cs typeface="Calibri" panose="020F0502020204030204" pitchFamily="34" charset="0"/>
              </a:rPr>
              <a:t>Prepared by Program Director Teri Banas, Michigan’s Children</a:t>
            </a:r>
          </a:p>
          <a:p>
            <a:pPr algn="ctr"/>
            <a:endParaRPr lang="en-US" sz="4800" dirty="0"/>
          </a:p>
        </p:txBody>
      </p:sp>
      <p:pic>
        <p:nvPicPr>
          <p:cNvPr id="5" name="Content Placeholder 3"/>
          <p:cNvPicPr>
            <a:picLocks noChangeAspect="1"/>
          </p:cNvPicPr>
          <p:nvPr/>
        </p:nvPicPr>
        <p:blipFill rotWithShape="1">
          <a:blip r:embed="rId3">
            <a:extLst>
              <a:ext uri="{28A0092B-C50C-407E-A947-70E740481C1C}">
                <a14:useLocalDpi xmlns:a14="http://schemas.microsoft.com/office/drawing/2010/main" val="0"/>
              </a:ext>
            </a:extLst>
          </a:blip>
          <a:srcRect t="2918"/>
          <a:stretch/>
        </p:blipFill>
        <p:spPr>
          <a:xfrm>
            <a:off x="3163329" y="119415"/>
            <a:ext cx="4893275" cy="3161219"/>
          </a:xfrm>
          <a:prstGeom prst="rect">
            <a:avLst/>
          </a:prstGeom>
        </p:spPr>
      </p:pic>
    </p:spTree>
    <p:extLst>
      <p:ext uri="{BB962C8B-B14F-4D97-AF65-F5344CB8AC3E}">
        <p14:creationId xmlns:p14="http://schemas.microsoft.com/office/powerpoint/2010/main" val="8087860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1503743" cy="1260389"/>
          </a:xfrm>
        </p:spPr>
        <p:txBody>
          <a:bodyPr>
            <a:noAutofit/>
          </a:bodyPr>
          <a:lstStyle/>
          <a:p>
            <a:pPr algn="ctr"/>
            <a:r>
              <a:rPr lang="en-US" sz="4000" b="1" dirty="0">
                <a:latin typeface="Calibri" panose="020F0502020204030204" pitchFamily="34" charset="0"/>
                <a:cs typeface="Calibri" panose="020F0502020204030204" pitchFamily="34" charset="0"/>
              </a:rPr>
              <a:t> </a:t>
            </a:r>
            <a:br>
              <a:rPr lang="en-US" sz="3200" b="1" dirty="0">
                <a:solidFill>
                  <a:schemeClr val="tx1"/>
                </a:solidFill>
                <a:latin typeface="Calibri" panose="020F0502020204030204" pitchFamily="34" charset="0"/>
                <a:cs typeface="Calibri" panose="020F0502020204030204" pitchFamily="34" charset="0"/>
              </a:rPr>
            </a:br>
            <a:r>
              <a:rPr lang="en-US" sz="3200" b="1" dirty="0">
                <a:solidFill>
                  <a:schemeClr val="tx1"/>
                </a:solidFill>
                <a:latin typeface="Calibri" panose="020F0502020204030204" pitchFamily="34" charset="0"/>
                <a:cs typeface="Calibri" panose="020F0502020204030204" pitchFamily="34" charset="0"/>
              </a:rPr>
              <a:t>	</a:t>
            </a:r>
            <a:r>
              <a:rPr lang="en-US" sz="4000" b="1" dirty="0">
                <a:solidFill>
                  <a:schemeClr val="tx1"/>
                </a:solidFill>
                <a:latin typeface="Calibri" panose="020F0502020204030204" pitchFamily="34" charset="0"/>
                <a:cs typeface="Calibri" panose="020F0502020204030204" pitchFamily="34" charset="0"/>
              </a:rPr>
              <a:t>“A Child Advocates View of Advocacy </a:t>
            </a:r>
            <a:br>
              <a:rPr lang="en-US" sz="4000" b="1" dirty="0">
                <a:solidFill>
                  <a:schemeClr val="tx1"/>
                </a:solidFill>
                <a:latin typeface="Calibri" panose="020F0502020204030204" pitchFamily="34" charset="0"/>
                <a:cs typeface="Calibri" panose="020F0502020204030204" pitchFamily="34" charset="0"/>
              </a:rPr>
            </a:br>
            <a:r>
              <a:rPr lang="en-US" sz="4000" b="1" dirty="0">
                <a:solidFill>
                  <a:schemeClr val="tx1"/>
                </a:solidFill>
                <a:latin typeface="Calibri" panose="020F0502020204030204" pitchFamily="34" charset="0"/>
                <a:cs typeface="Calibri" panose="020F0502020204030204" pitchFamily="34" charset="0"/>
              </a:rPr>
              <a:t>Opportunities Ahead”</a:t>
            </a:r>
            <a:br>
              <a:rPr lang="en-US" sz="3200" b="1" dirty="0">
                <a:solidFill>
                  <a:schemeClr val="tx1"/>
                </a:solidFill>
                <a:latin typeface="Calibri" panose="020F0502020204030204" pitchFamily="34" charset="0"/>
                <a:cs typeface="Calibri" panose="020F0502020204030204" pitchFamily="34" charset="0"/>
              </a:rPr>
            </a:br>
            <a:endParaRPr lang="en-US" sz="4000" b="1" i="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0" y="1"/>
            <a:ext cx="11149782" cy="6858000"/>
          </a:xfrm>
        </p:spPr>
        <p:txBody>
          <a:bodyPr>
            <a:noAutofit/>
          </a:bodyPr>
          <a:lstStyle/>
          <a:p>
            <a:pPr marL="0" lvl="0" indent="0">
              <a:buNone/>
            </a:pPr>
            <a:r>
              <a:rPr lang="en-US" sz="2400" i="1" dirty="0">
                <a:latin typeface="Calibri" panose="020F0502020204030204" pitchFamily="34" charset="0"/>
                <a:cs typeface="Calibri" panose="020F0502020204030204" pitchFamily="34" charset="0"/>
              </a:rPr>
              <a:t> </a:t>
            </a:r>
          </a:p>
          <a:p>
            <a:pPr marL="0" lvl="0" indent="0">
              <a:buNone/>
            </a:pPr>
            <a:endParaRPr lang="en-US" sz="2400" i="1" dirty="0">
              <a:latin typeface="Calibri" panose="020F0502020204030204" pitchFamily="34" charset="0"/>
              <a:cs typeface="Calibri" panose="020F0502020204030204" pitchFamily="34" charset="0"/>
            </a:endParaRPr>
          </a:p>
          <a:p>
            <a:pPr marL="0" lvl="0" indent="0">
              <a:buNone/>
            </a:pPr>
            <a:endParaRPr lang="en-US" sz="2400" i="1" dirty="0">
              <a:latin typeface="Calibri" panose="020F0502020204030204" pitchFamily="34" charset="0"/>
              <a:cs typeface="Calibri" panose="020F0502020204030204" pitchFamily="34" charset="0"/>
            </a:endParaRPr>
          </a:p>
          <a:p>
            <a:pPr marL="0" lvl="0" indent="0">
              <a:buNone/>
            </a:pPr>
            <a:endParaRPr lang="en-US" sz="2400" i="1" dirty="0">
              <a:latin typeface="Calibri" panose="020F0502020204030204" pitchFamily="34" charset="0"/>
              <a:cs typeface="Calibri" panose="020F0502020204030204" pitchFamily="34" charset="0"/>
            </a:endParaRPr>
          </a:p>
          <a:p>
            <a:pPr marL="0" lvl="0" indent="0">
              <a:buNone/>
            </a:pPr>
            <a:endParaRPr lang="en-US" sz="2400" i="1" dirty="0">
              <a:latin typeface="Calibri" panose="020F0502020204030204" pitchFamily="34" charset="0"/>
              <a:cs typeface="Calibri" panose="020F0502020204030204" pitchFamily="34" charset="0"/>
            </a:endParaRPr>
          </a:p>
          <a:p>
            <a:pPr marL="0" lvl="0" indent="0">
              <a:buNone/>
            </a:pPr>
            <a:endParaRPr lang="en-US" sz="2400" i="1" dirty="0">
              <a:latin typeface="Calibri" panose="020F0502020204030204" pitchFamily="34" charset="0"/>
              <a:cs typeface="Calibri" panose="020F0502020204030204" pitchFamily="34" charset="0"/>
            </a:endParaRPr>
          </a:p>
          <a:p>
            <a:pPr marL="0" lvl="0" indent="0">
              <a:buNone/>
            </a:pPr>
            <a:endParaRPr lang="en-US" sz="2400" i="1" dirty="0">
              <a:latin typeface="Calibri" panose="020F0502020204030204" pitchFamily="34" charset="0"/>
              <a:cs typeface="Calibri" panose="020F0502020204030204" pitchFamily="34" charset="0"/>
            </a:endParaRPr>
          </a:p>
          <a:p>
            <a:pPr marL="0" lvl="0" indent="0">
              <a:buNone/>
            </a:pPr>
            <a:endParaRPr lang="en-US" sz="2400" i="1" dirty="0">
              <a:latin typeface="Calibri" panose="020F0502020204030204" pitchFamily="34" charset="0"/>
              <a:cs typeface="Calibri" panose="020F0502020204030204" pitchFamily="34" charset="0"/>
            </a:endParaRPr>
          </a:p>
          <a:p>
            <a:pPr marL="0" lvl="0" indent="0">
              <a:buNone/>
            </a:pPr>
            <a:endParaRPr lang="en-US" sz="2400" i="1" dirty="0">
              <a:latin typeface="Calibri" panose="020F0502020204030204" pitchFamily="34" charset="0"/>
              <a:cs typeface="Calibri" panose="020F0502020204030204" pitchFamily="34" charset="0"/>
            </a:endParaRPr>
          </a:p>
          <a:p>
            <a:pPr marL="0" lvl="0" indent="0">
              <a:buNone/>
            </a:pPr>
            <a:endParaRPr lang="en-US" sz="2400" i="1" dirty="0">
              <a:latin typeface="Calibri" panose="020F0502020204030204" pitchFamily="34" charset="0"/>
              <a:cs typeface="Calibri" panose="020F0502020204030204" pitchFamily="34" charset="0"/>
            </a:endParaRPr>
          </a:p>
          <a:p>
            <a:pPr marL="0" lvl="0" indent="0">
              <a:buNone/>
            </a:pPr>
            <a:r>
              <a:rPr lang="en-US" sz="2400" i="1" dirty="0">
                <a:latin typeface="Calibri" panose="020F0502020204030204" pitchFamily="34" charset="0"/>
                <a:cs typeface="Calibri" panose="020F0502020204030204" pitchFamily="34" charset="0"/>
              </a:rPr>
              <a:t>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5297" y="2192041"/>
            <a:ext cx="3255189" cy="4002281"/>
          </a:xfrm>
          <a:prstGeom prst="rect">
            <a:avLst/>
          </a:prstGeom>
        </p:spPr>
      </p:pic>
      <p:sp>
        <p:nvSpPr>
          <p:cNvPr id="6" name="TextBox 5"/>
          <p:cNvSpPr txBox="1"/>
          <p:nvPr/>
        </p:nvSpPr>
        <p:spPr>
          <a:xfrm>
            <a:off x="403492" y="6194323"/>
            <a:ext cx="9949876" cy="461666"/>
          </a:xfrm>
          <a:prstGeom prst="rect">
            <a:avLst/>
          </a:prstGeom>
          <a:noFill/>
        </p:spPr>
        <p:txBody>
          <a:bodyPr wrap="square" rtlCol="0">
            <a:spAutoFit/>
          </a:bodyPr>
          <a:lstStyle/>
          <a:p>
            <a:r>
              <a:rPr lang="en-US" sz="2400" b="1" dirty="0">
                <a:latin typeface="Calibri" panose="020F0502020204030204" pitchFamily="34" charset="0"/>
                <a:cs typeface="Calibri" panose="020F0502020204030204" pitchFamily="34" charset="0"/>
              </a:rPr>
              <a:t>                  Maddie Elliott, Policy and Program Associate, Michigan’s Children </a:t>
            </a:r>
          </a:p>
        </p:txBody>
      </p:sp>
    </p:spTree>
    <p:extLst>
      <p:ext uri="{BB962C8B-B14F-4D97-AF65-F5344CB8AC3E}">
        <p14:creationId xmlns:p14="http://schemas.microsoft.com/office/powerpoint/2010/main" val="38578636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07576"/>
            <a:ext cx="8596668" cy="1152813"/>
          </a:xfrm>
        </p:spPr>
        <p:txBody>
          <a:bodyPr>
            <a:noAutofit/>
          </a:bodyPr>
          <a:lstStyle/>
          <a:p>
            <a:pPr algn="ctr"/>
            <a:r>
              <a:rPr lang="en-US" sz="4000" b="1" dirty="0">
                <a:latin typeface="Calibri" panose="020F0502020204030204" pitchFamily="34" charset="0"/>
                <a:cs typeface="Calibri" panose="020F0502020204030204" pitchFamily="34" charset="0"/>
              </a:rPr>
              <a:t>Meet our Panelists</a:t>
            </a:r>
            <a:endParaRPr lang="en-US" sz="4000" b="1" i="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1" y="1260389"/>
            <a:ext cx="12192001" cy="5597612"/>
          </a:xfrm>
        </p:spPr>
        <p:txBody>
          <a:bodyPr>
            <a:noAutofit/>
          </a:bodyPr>
          <a:lstStyle/>
          <a:p>
            <a:pPr marL="0" indent="0">
              <a:buNone/>
            </a:pPr>
            <a:endParaRPr lang="en-US" sz="3200" b="1" dirty="0">
              <a:latin typeface="Calibri" panose="020F0502020204030204" pitchFamily="34" charset="0"/>
              <a:cs typeface="Calibri" panose="020F0502020204030204" pitchFamily="34" charset="0"/>
            </a:endParaRPr>
          </a:p>
          <a:p>
            <a:pPr marL="0" indent="0">
              <a:buNone/>
            </a:pPr>
            <a:r>
              <a:rPr lang="en-US" sz="3200" b="1" dirty="0">
                <a:latin typeface="Calibri" panose="020F0502020204030204" pitchFamily="34" charset="0"/>
                <a:cs typeface="Calibri" panose="020F0502020204030204" pitchFamily="34" charset="0"/>
              </a:rPr>
              <a:t> </a:t>
            </a:r>
          </a:p>
          <a:p>
            <a:pPr marL="0" indent="0">
              <a:buNone/>
            </a:pPr>
            <a:endParaRPr lang="en-US" sz="3200" b="1" dirty="0">
              <a:latin typeface="Calibri" panose="020F0502020204030204" pitchFamily="34" charset="0"/>
              <a:cs typeface="Calibri" panose="020F0502020204030204" pitchFamily="34" charset="0"/>
            </a:endParaRPr>
          </a:p>
          <a:p>
            <a:pPr marL="0" indent="0">
              <a:buNone/>
            </a:pPr>
            <a:endParaRPr lang="en-US" sz="3200" b="1" dirty="0">
              <a:latin typeface="Calibri" panose="020F0502020204030204" pitchFamily="34" charset="0"/>
              <a:cs typeface="Calibri" panose="020F0502020204030204" pitchFamily="34" charset="0"/>
            </a:endParaRPr>
          </a:p>
          <a:p>
            <a:pPr marL="0" indent="0">
              <a:buNone/>
            </a:pPr>
            <a:endParaRPr lang="en-US" sz="3200" b="1" dirty="0">
              <a:latin typeface="Calibri" panose="020F0502020204030204" pitchFamily="34" charset="0"/>
              <a:cs typeface="Calibri" panose="020F0502020204030204" pitchFamily="34" charset="0"/>
            </a:endParaRPr>
          </a:p>
          <a:p>
            <a:pPr marL="0" indent="0">
              <a:buNone/>
            </a:pPr>
            <a:r>
              <a:rPr lang="en-US" sz="2400" b="1" dirty="0">
                <a:latin typeface="Calibri" panose="020F0502020204030204" pitchFamily="34" charset="0"/>
                <a:cs typeface="Calibri" panose="020F0502020204030204" pitchFamily="34" charset="0"/>
              </a:rPr>
              <a:t>     Andrea Cascarilla       Jean Doss               Matt Kurta             Christin Nohner</a:t>
            </a:r>
          </a:p>
          <a:p>
            <a:pPr marL="0" indent="0">
              <a:buNone/>
            </a:pPr>
            <a:r>
              <a:rPr lang="en-US" b="1" dirty="0">
                <a:latin typeface="Calibri" panose="020F0502020204030204" pitchFamily="34" charset="0"/>
                <a:cs typeface="Calibri" panose="020F0502020204030204" pitchFamily="34" charset="0"/>
              </a:rPr>
              <a:t>       </a:t>
            </a:r>
            <a:r>
              <a:rPr lang="en-US" b="1" i="1" dirty="0" err="1">
                <a:latin typeface="Calibri" panose="020F0502020204030204" pitchFamily="34" charset="0"/>
                <a:cs typeface="Calibri" panose="020F0502020204030204" pitchFamily="34" charset="0"/>
              </a:rPr>
              <a:t>Dykema</a:t>
            </a:r>
            <a:r>
              <a:rPr lang="en-US" b="1" i="1" dirty="0">
                <a:latin typeface="Calibri" panose="020F0502020204030204" pitchFamily="34" charset="0"/>
                <a:cs typeface="Calibri" panose="020F0502020204030204" pitchFamily="34" charset="0"/>
              </a:rPr>
              <a:t>                                  Capitol Services                </a:t>
            </a:r>
            <a:r>
              <a:rPr lang="en-US" b="1" i="1" dirty="0" err="1">
                <a:latin typeface="Calibri" panose="020F0502020204030204" pitchFamily="34" charset="0"/>
                <a:cs typeface="Calibri" panose="020F0502020204030204" pitchFamily="34" charset="0"/>
              </a:rPr>
              <a:t>Karoub</a:t>
            </a:r>
            <a:r>
              <a:rPr lang="en-US" b="1" i="1" dirty="0">
                <a:latin typeface="Calibri" panose="020F0502020204030204" pitchFamily="34" charset="0"/>
                <a:cs typeface="Calibri" panose="020F0502020204030204" pitchFamily="34" charset="0"/>
              </a:rPr>
              <a:t> &amp; Assoc.                McCall Hamilton</a:t>
            </a:r>
            <a:endParaRPr lang="en-US" b="1" dirty="0">
              <a:latin typeface="Calibri" panose="020F0502020204030204" pitchFamily="34" charset="0"/>
              <a:cs typeface="Calibri" panose="020F0502020204030204" pitchFamily="34" charset="0"/>
            </a:endParaRPr>
          </a:p>
          <a:p>
            <a:endParaRPr lang="en-US" sz="2400" i="1" dirty="0">
              <a:latin typeface="Calibri" panose="020F0502020204030204" pitchFamily="34" charset="0"/>
              <a:cs typeface="Calibri" panose="020F0502020204030204" pitchFamily="34" charset="0"/>
            </a:endParaRPr>
          </a:p>
          <a:p>
            <a:pPr marL="0" lvl="0" indent="0">
              <a:buNone/>
            </a:pPr>
            <a:endParaRPr lang="en-US" sz="2400" b="1" dirty="0">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688" y="1536835"/>
            <a:ext cx="2227593" cy="231327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369" y="1526973"/>
            <a:ext cx="2126433" cy="2323131"/>
          </a:xfrm>
          <a:prstGeom prst="rect">
            <a:avLst/>
          </a:prstGeom>
        </p:spPr>
      </p:pic>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l="2518" t="5869" r="8401" b="21919"/>
          <a:stretch/>
        </p:blipFill>
        <p:spPr>
          <a:xfrm>
            <a:off x="5102586" y="1526973"/>
            <a:ext cx="2178715" cy="2278503"/>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17153" y="1526973"/>
            <a:ext cx="2143514" cy="2290951"/>
          </a:xfrm>
          <a:prstGeom prst="rect">
            <a:avLst/>
          </a:prstGeom>
        </p:spPr>
      </p:pic>
    </p:spTree>
    <p:extLst>
      <p:ext uri="{BB962C8B-B14F-4D97-AF65-F5344CB8AC3E}">
        <p14:creationId xmlns:p14="http://schemas.microsoft.com/office/powerpoint/2010/main" val="24338553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07576"/>
            <a:ext cx="8596668" cy="1152813"/>
          </a:xfrm>
        </p:spPr>
        <p:txBody>
          <a:bodyPr>
            <a:noAutofit/>
          </a:bodyPr>
          <a:lstStyle/>
          <a:p>
            <a:pPr algn="ctr"/>
            <a:r>
              <a:rPr lang="en-US" sz="4000" b="1" dirty="0">
                <a:latin typeface="Calibri" panose="020F0502020204030204" pitchFamily="34" charset="0"/>
                <a:cs typeface="Calibri" panose="020F0502020204030204" pitchFamily="34" charset="0"/>
              </a:rPr>
              <a:t>Panel Questions</a:t>
            </a:r>
            <a:endParaRPr lang="en-US" sz="4000" b="1" i="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174171" y="1260390"/>
            <a:ext cx="11901715" cy="5597610"/>
          </a:xfrm>
        </p:spPr>
        <p:txBody>
          <a:bodyPr>
            <a:noAutofit/>
          </a:bodyPr>
          <a:lstStyle/>
          <a:p>
            <a:r>
              <a:rPr lang="en-US" sz="3200" dirty="0">
                <a:latin typeface="Calibri" panose="020F0502020204030204" pitchFamily="34" charset="0"/>
                <a:cs typeface="Calibri" panose="020F0502020204030204" pitchFamily="34" charset="0"/>
              </a:rPr>
              <a:t>A large swath of Michigan voters and many grassroots advocates listening in weren’t alive when the Democrats were last in power in the Michigan Legislature. </a:t>
            </a:r>
          </a:p>
          <a:p>
            <a:r>
              <a:rPr lang="en-US" sz="3200" dirty="0">
                <a:latin typeface="Calibri" panose="020F0502020204030204" pitchFamily="34" charset="0"/>
                <a:cs typeface="Calibri" panose="020F0502020204030204" pitchFamily="34" charset="0"/>
              </a:rPr>
              <a:t> In your experience as a lobbyist, and advocate for people causes, </a:t>
            </a:r>
            <a:r>
              <a:rPr lang="en-US" sz="3200" u="sng" dirty="0">
                <a:latin typeface="Calibri" panose="020F0502020204030204" pitchFamily="34" charset="0"/>
                <a:cs typeface="Calibri" panose="020F0502020204030204" pitchFamily="34" charset="0"/>
              </a:rPr>
              <a:t>how are things going to stay the same; how are things going to be different?</a:t>
            </a:r>
            <a:endParaRPr lang="en-US" sz="3200" dirty="0">
              <a:latin typeface="Calibri" panose="020F0502020204030204" pitchFamily="34" charset="0"/>
              <a:cs typeface="Calibri" panose="020F0502020204030204" pitchFamily="34" charset="0"/>
            </a:endParaRPr>
          </a:p>
          <a:p>
            <a:endParaRPr lang="en-US" sz="2400" i="1" dirty="0">
              <a:latin typeface="Calibri" panose="020F0502020204030204" pitchFamily="34" charset="0"/>
              <a:cs typeface="Calibri" panose="020F0502020204030204" pitchFamily="34" charset="0"/>
            </a:endParaRPr>
          </a:p>
          <a:p>
            <a:pPr marL="0" lvl="0" indent="0">
              <a:buNone/>
            </a:pPr>
            <a:endParaRPr lang="en-US" sz="24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239154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07576"/>
            <a:ext cx="8596668" cy="1152813"/>
          </a:xfrm>
        </p:spPr>
        <p:txBody>
          <a:bodyPr>
            <a:noAutofit/>
          </a:bodyPr>
          <a:lstStyle/>
          <a:p>
            <a:pPr algn="ctr"/>
            <a:r>
              <a:rPr lang="en-US" sz="4000" b="1" dirty="0">
                <a:latin typeface="Calibri" panose="020F0502020204030204" pitchFamily="34" charset="0"/>
                <a:cs typeface="Calibri" panose="020F0502020204030204" pitchFamily="34" charset="0"/>
              </a:rPr>
              <a:t>Panel Questions</a:t>
            </a:r>
            <a:endParaRPr lang="en-US" sz="4000" b="1" i="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159657" y="943429"/>
            <a:ext cx="11843657" cy="5914571"/>
          </a:xfrm>
        </p:spPr>
        <p:txBody>
          <a:bodyPr>
            <a:noAutofit/>
          </a:bodyPr>
          <a:lstStyle/>
          <a:p>
            <a:r>
              <a:rPr lang="en-US" sz="3200" dirty="0">
                <a:latin typeface="Calibri" panose="020F0502020204030204" pitchFamily="34" charset="0"/>
                <a:cs typeface="Calibri" panose="020F0502020204030204" pitchFamily="34" charset="0"/>
              </a:rPr>
              <a:t>Advocates and partners we work with over the years have been fighting hard to make positive changes in areas that strengthen families and advance youth development. </a:t>
            </a:r>
            <a:r>
              <a:rPr lang="en-US" sz="3200" b="1" dirty="0">
                <a:latin typeface="Calibri" panose="020F0502020204030204" pitchFamily="34" charset="0"/>
                <a:cs typeface="Calibri" panose="020F0502020204030204" pitchFamily="34" charset="0"/>
              </a:rPr>
              <a:t>Kinship care, adult and career education, juvenile justice, afterschool programs, home visiting services, and all the work that’s gone into addressing child care subsidies to make care more affordable and accessible - are among these</a:t>
            </a:r>
            <a:r>
              <a:rPr lang="en-US" sz="3200" dirty="0">
                <a:latin typeface="Calibri" panose="020F0502020204030204" pitchFamily="34" charset="0"/>
                <a:cs typeface="Calibri" panose="020F0502020204030204" pitchFamily="34" charset="0"/>
              </a:rPr>
              <a:t>. </a:t>
            </a:r>
          </a:p>
          <a:p>
            <a:r>
              <a:rPr lang="en-US" sz="3200" dirty="0">
                <a:latin typeface="Calibri" panose="020F0502020204030204" pitchFamily="34" charset="0"/>
                <a:cs typeface="Calibri" panose="020F0502020204030204" pitchFamily="34" charset="0"/>
              </a:rPr>
              <a:t>As advocates begin contacting new and returning 	legislators, </a:t>
            </a:r>
            <a:r>
              <a:rPr lang="en-US" sz="3200" u="sng" dirty="0">
                <a:latin typeface="Calibri" panose="020F0502020204030204" pitchFamily="34" charset="0"/>
                <a:cs typeface="Calibri" panose="020F0502020204030204" pitchFamily="34" charset="0"/>
              </a:rPr>
              <a:t>what   advice do you have for our advocates – or their staffs – on pitching these issues to their offices</a:t>
            </a:r>
            <a:r>
              <a:rPr lang="en-US" sz="3200" dirty="0">
                <a:latin typeface="Calibri" panose="020F0502020204030204" pitchFamily="34" charset="0"/>
                <a:cs typeface="Calibri" panose="020F0502020204030204" pitchFamily="34" charset="0"/>
              </a:rPr>
              <a:t>?</a:t>
            </a:r>
          </a:p>
          <a:p>
            <a:endParaRPr lang="en-US" sz="2400" i="1" dirty="0">
              <a:latin typeface="Calibri" panose="020F0502020204030204" pitchFamily="34" charset="0"/>
              <a:cs typeface="Calibri" panose="020F0502020204030204" pitchFamily="34" charset="0"/>
            </a:endParaRPr>
          </a:p>
          <a:p>
            <a:pPr marL="0" lvl="0" indent="0">
              <a:buNone/>
            </a:pPr>
            <a:endParaRPr lang="en-US" sz="24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73847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07576"/>
            <a:ext cx="8596668" cy="1152813"/>
          </a:xfrm>
        </p:spPr>
        <p:txBody>
          <a:bodyPr>
            <a:noAutofit/>
          </a:bodyPr>
          <a:lstStyle/>
          <a:p>
            <a:pPr algn="ctr"/>
            <a:r>
              <a:rPr lang="en-US" sz="4000" b="1" dirty="0">
                <a:latin typeface="Calibri" panose="020F0502020204030204" pitchFamily="34" charset="0"/>
                <a:cs typeface="Calibri" panose="020F0502020204030204" pitchFamily="34" charset="0"/>
              </a:rPr>
              <a:t>Panel Questions</a:t>
            </a:r>
            <a:endParaRPr lang="en-US" sz="4000" b="1" i="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174171" y="986971"/>
            <a:ext cx="9652217" cy="5871029"/>
          </a:xfrm>
        </p:spPr>
        <p:txBody>
          <a:bodyPr>
            <a:noAutofit/>
          </a:bodyPr>
          <a:lstStyle/>
          <a:p>
            <a:pPr marL="0" indent="0">
              <a:buNone/>
            </a:pPr>
            <a:r>
              <a:rPr lang="en-US" sz="3200" dirty="0">
                <a:latin typeface="Calibri" panose="020F0502020204030204" pitchFamily="34" charset="0"/>
                <a:cs typeface="Calibri" panose="020F0502020204030204" pitchFamily="34" charset="0"/>
              </a:rPr>
              <a:t>Three-part question. What do you imagine the Governor’s strategy will be in crafting a new budget in the New Year?  </a:t>
            </a:r>
          </a:p>
          <a:p>
            <a:r>
              <a:rPr lang="en-US" sz="3200" dirty="0">
                <a:latin typeface="Calibri" panose="020F0502020204030204" pitchFamily="34" charset="0"/>
                <a:cs typeface="Calibri" panose="020F0502020204030204" pitchFamily="34" charset="0"/>
              </a:rPr>
              <a:t>Will she follow through on a </a:t>
            </a:r>
            <a:r>
              <a:rPr lang="en-US" sz="3200" b="1" dirty="0">
                <a:latin typeface="Calibri" panose="020F0502020204030204" pitchFamily="34" charset="0"/>
                <a:cs typeface="Calibri" panose="020F0502020204030204" pitchFamily="34" charset="0"/>
              </a:rPr>
              <a:t>tax cut proposal</a:t>
            </a:r>
            <a:r>
              <a:rPr lang="en-US" sz="3200" dirty="0">
                <a:latin typeface="Calibri" panose="020F0502020204030204" pitchFamily="34" charset="0"/>
                <a:cs typeface="Calibri" panose="020F0502020204030204" pitchFamily="34" charset="0"/>
              </a:rPr>
              <a:t> – and where do you see </a:t>
            </a:r>
            <a:r>
              <a:rPr lang="en-US" sz="3200" b="1" dirty="0">
                <a:latin typeface="Calibri" panose="020F0502020204030204" pitchFamily="34" charset="0"/>
                <a:cs typeface="Calibri" panose="020F0502020204030204" pitchFamily="34" charset="0"/>
              </a:rPr>
              <a:t>EITC going</a:t>
            </a:r>
            <a:r>
              <a:rPr lang="en-US" sz="3200" dirty="0">
                <a:latin typeface="Calibri" panose="020F0502020204030204" pitchFamily="34" charset="0"/>
                <a:cs typeface="Calibri" panose="020F0502020204030204" pitchFamily="34" charset="0"/>
              </a:rPr>
              <a:t>? </a:t>
            </a:r>
          </a:p>
          <a:p>
            <a:r>
              <a:rPr lang="en-US" sz="3200" dirty="0">
                <a:latin typeface="Calibri" panose="020F0502020204030204" pitchFamily="34" charset="0"/>
                <a:cs typeface="Calibri" panose="020F0502020204030204" pitchFamily="34" charset="0"/>
              </a:rPr>
              <a:t>How will she move on her campaign issues such as </a:t>
            </a:r>
            <a:r>
              <a:rPr lang="en-US" sz="3200" b="1" dirty="0">
                <a:latin typeface="Calibri" panose="020F0502020204030204" pitchFamily="34" charset="0"/>
                <a:cs typeface="Calibri" panose="020F0502020204030204" pitchFamily="34" charset="0"/>
              </a:rPr>
              <a:t>education and family economic issues including child care and mental health?</a:t>
            </a:r>
            <a:r>
              <a:rPr lang="en-US" sz="3200" dirty="0">
                <a:latin typeface="Calibri" panose="020F0502020204030204" pitchFamily="34" charset="0"/>
                <a:cs typeface="Calibri" panose="020F0502020204030204" pitchFamily="34" charset="0"/>
              </a:rPr>
              <a:t> </a:t>
            </a:r>
          </a:p>
          <a:p>
            <a:r>
              <a:rPr lang="en-US" sz="3200" dirty="0">
                <a:latin typeface="Calibri" panose="020F0502020204030204" pitchFamily="34" charset="0"/>
                <a:cs typeface="Calibri" panose="020F0502020204030204" pitchFamily="34" charset="0"/>
              </a:rPr>
              <a:t>How will she reach out to engage </a:t>
            </a:r>
            <a:r>
              <a:rPr lang="en-US" sz="3200" b="1" dirty="0">
                <a:latin typeface="Calibri" panose="020F0502020204030204" pitchFamily="34" charset="0"/>
                <a:cs typeface="Calibri" panose="020F0502020204030204" pitchFamily="34" charset="0"/>
              </a:rPr>
              <a:t>Republican leaders</a:t>
            </a:r>
            <a:r>
              <a:rPr lang="en-US" sz="3200" dirty="0">
                <a:latin typeface="Calibri" panose="020F0502020204030204" pitchFamily="34" charset="0"/>
                <a:cs typeface="Calibri" panose="020F0502020204030204" pitchFamily="34" charset="0"/>
              </a:rPr>
              <a:t> on issues such as education, child care and child welfare?</a:t>
            </a:r>
          </a:p>
          <a:p>
            <a:pPr marL="0" lvl="0" indent="0">
              <a:buNone/>
            </a:pPr>
            <a:endParaRPr lang="en-US" sz="24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462218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07576"/>
            <a:ext cx="8596668" cy="1152813"/>
          </a:xfrm>
        </p:spPr>
        <p:txBody>
          <a:bodyPr>
            <a:noAutofit/>
          </a:bodyPr>
          <a:lstStyle/>
          <a:p>
            <a:pPr algn="ctr"/>
            <a:r>
              <a:rPr lang="en-US" sz="4000" b="1" dirty="0">
                <a:latin typeface="Calibri" panose="020F0502020204030204" pitchFamily="34" charset="0"/>
                <a:cs typeface="Calibri" panose="020F0502020204030204" pitchFamily="34" charset="0"/>
              </a:rPr>
              <a:t>Panel Questions</a:t>
            </a:r>
            <a:endParaRPr lang="en-US" sz="4000" b="1" i="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245660" y="1364776"/>
            <a:ext cx="9580728" cy="5493224"/>
          </a:xfrm>
        </p:spPr>
        <p:txBody>
          <a:bodyPr>
            <a:noAutofit/>
          </a:bodyPr>
          <a:lstStyle/>
          <a:p>
            <a:r>
              <a:rPr lang="en-US" sz="2800" dirty="0">
                <a:latin typeface="Calibri" panose="020F0502020204030204" pitchFamily="34" charset="0"/>
                <a:cs typeface="Calibri" panose="020F0502020204030204" pitchFamily="34" charset="0"/>
              </a:rPr>
              <a:t>Knowing what you know about the incoming Democratic Legislative Leaders – Brinks, Singh, Tate, </a:t>
            </a:r>
            <a:r>
              <a:rPr lang="en-US" sz="2800" dirty="0" err="1">
                <a:latin typeface="Calibri" panose="020F0502020204030204" pitchFamily="34" charset="0"/>
                <a:cs typeface="Calibri" panose="020F0502020204030204" pitchFamily="34" charset="0"/>
              </a:rPr>
              <a:t>Aiyash</a:t>
            </a:r>
            <a:r>
              <a:rPr lang="en-US" sz="2800" dirty="0">
                <a:latin typeface="Calibri" panose="020F0502020204030204" pitchFamily="34" charset="0"/>
                <a:cs typeface="Calibri" panose="020F0502020204030204" pitchFamily="34" charset="0"/>
              </a:rPr>
              <a:t> – and what they value, </a:t>
            </a:r>
            <a:r>
              <a:rPr lang="en-US" sz="2800" u="sng" dirty="0">
                <a:latin typeface="Calibri" panose="020F0502020204030204" pitchFamily="34" charset="0"/>
                <a:cs typeface="Calibri" panose="020F0502020204030204" pitchFamily="34" charset="0"/>
              </a:rPr>
              <a:t>how do you anticipate they will want to make their mark? </a:t>
            </a:r>
          </a:p>
          <a:p>
            <a:pPr marL="0" indent="0">
              <a:buNone/>
            </a:pPr>
            <a:endParaRPr lang="en-US" sz="2800" u="sng" dirty="0">
              <a:latin typeface="Calibri" panose="020F0502020204030204" pitchFamily="34" charset="0"/>
              <a:cs typeface="Calibri" panose="020F0502020204030204" pitchFamily="34" charset="0"/>
            </a:endParaRPr>
          </a:p>
          <a:p>
            <a:r>
              <a:rPr lang="en-US" sz="2800" u="sng" dirty="0">
                <a:latin typeface="Calibri" panose="020F0502020204030204" pitchFamily="34" charset="0"/>
                <a:cs typeface="Calibri" panose="020F0502020204030204" pitchFamily="34" charset="0"/>
              </a:rPr>
              <a:t>What issues will ignite them?</a:t>
            </a:r>
            <a:endParaRPr lang="en-US" sz="2800" dirty="0">
              <a:latin typeface="Calibri" panose="020F0502020204030204" pitchFamily="34" charset="0"/>
              <a:cs typeface="Calibri" panose="020F0502020204030204" pitchFamily="34" charset="0"/>
            </a:endParaRPr>
          </a:p>
          <a:p>
            <a:endParaRPr lang="en-US" sz="2400" i="1" dirty="0">
              <a:latin typeface="Calibri" panose="020F0502020204030204" pitchFamily="34" charset="0"/>
              <a:cs typeface="Calibri" panose="020F0502020204030204" pitchFamily="34" charset="0"/>
            </a:endParaRPr>
          </a:p>
          <a:p>
            <a:pPr marL="0" lvl="0" indent="0">
              <a:buNone/>
            </a:pPr>
            <a:endParaRPr lang="en-US" sz="24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967582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07576"/>
            <a:ext cx="8596668" cy="1152813"/>
          </a:xfrm>
        </p:spPr>
        <p:txBody>
          <a:bodyPr>
            <a:noAutofit/>
          </a:bodyPr>
          <a:lstStyle/>
          <a:p>
            <a:pPr algn="ctr"/>
            <a:br>
              <a:rPr lang="en-US" sz="4000" b="1" dirty="0">
                <a:latin typeface="Calibri" panose="020F0502020204030204" pitchFamily="34" charset="0"/>
                <a:cs typeface="Calibri" panose="020F0502020204030204" pitchFamily="34" charset="0"/>
              </a:rPr>
            </a:br>
            <a:br>
              <a:rPr lang="en-US" sz="4000" b="1" dirty="0">
                <a:latin typeface="Calibri" panose="020F0502020204030204" pitchFamily="34" charset="0"/>
                <a:cs typeface="Calibri" panose="020F0502020204030204" pitchFamily="34" charset="0"/>
              </a:rPr>
            </a:br>
            <a:br>
              <a:rPr lang="en-US" sz="4000" b="1" dirty="0">
                <a:latin typeface="Calibri" panose="020F0502020204030204" pitchFamily="34" charset="0"/>
                <a:cs typeface="Calibri" panose="020F0502020204030204" pitchFamily="34" charset="0"/>
              </a:rPr>
            </a:br>
            <a:r>
              <a:rPr lang="en-US" sz="4400" b="1" dirty="0">
                <a:latin typeface="Calibri" panose="020F0502020204030204" pitchFamily="34" charset="0"/>
                <a:cs typeface="Calibri" panose="020F0502020204030204" pitchFamily="34" charset="0"/>
              </a:rPr>
              <a:t>Your Questions ???</a:t>
            </a:r>
            <a:br>
              <a:rPr lang="en-US" sz="4400" b="1" dirty="0">
                <a:latin typeface="Calibri" panose="020F0502020204030204" pitchFamily="34" charset="0"/>
                <a:cs typeface="Calibri" panose="020F0502020204030204" pitchFamily="34" charset="0"/>
              </a:rPr>
            </a:br>
            <a:br>
              <a:rPr lang="en-US" sz="4400" b="1" dirty="0">
                <a:latin typeface="Calibri" panose="020F0502020204030204" pitchFamily="34" charset="0"/>
                <a:cs typeface="Calibri" panose="020F0502020204030204" pitchFamily="34" charset="0"/>
              </a:rPr>
            </a:br>
            <a:endParaRPr lang="en-US" sz="4400" b="1" i="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1592826" y="3097161"/>
            <a:ext cx="10353368" cy="3760838"/>
          </a:xfrm>
        </p:spPr>
        <p:txBody>
          <a:bodyPr>
            <a:noAutofit/>
          </a:bodyPr>
          <a:lstStyle/>
          <a:p>
            <a:endParaRPr lang="en-US" sz="2400" i="1" dirty="0">
              <a:latin typeface="Calibri" panose="020F0502020204030204" pitchFamily="34" charset="0"/>
              <a:cs typeface="Calibri" panose="020F0502020204030204" pitchFamily="34" charset="0"/>
            </a:endParaRPr>
          </a:p>
          <a:p>
            <a:pPr marL="0" lvl="0" indent="0">
              <a:buNone/>
            </a:pPr>
            <a:r>
              <a:rPr lang="en-US" sz="2800" b="1" dirty="0">
                <a:latin typeface="Calibri" panose="020F0502020204030204" pitchFamily="34" charset="0"/>
                <a:cs typeface="Calibri" panose="020F0502020204030204" pitchFamily="34" charset="0"/>
              </a:rPr>
              <a:t>Please click on the Raise Hand Symbol if you have a question.</a:t>
            </a:r>
          </a:p>
          <a:p>
            <a:pPr marL="0" lvl="0" indent="0">
              <a:buNone/>
            </a:pPr>
            <a:r>
              <a:rPr lang="en-US" sz="2800" b="1" dirty="0">
                <a:latin typeface="Calibri" panose="020F0502020204030204" pitchFamily="34" charset="0"/>
                <a:cs typeface="Calibri" panose="020F0502020204030204" pitchFamily="34" charset="0"/>
              </a:rPr>
              <a:t>And Stephen or I will call on you.</a:t>
            </a:r>
          </a:p>
        </p:txBody>
      </p:sp>
    </p:spTree>
    <p:extLst>
      <p:ext uri="{BB962C8B-B14F-4D97-AF65-F5344CB8AC3E}">
        <p14:creationId xmlns:p14="http://schemas.microsoft.com/office/powerpoint/2010/main" val="15571818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660" y="116114"/>
            <a:ext cx="11546290" cy="6532336"/>
          </a:xfrm>
        </p:spPr>
        <p:txBody>
          <a:bodyPr>
            <a:noAutofit/>
          </a:bodyPr>
          <a:lstStyle/>
          <a:p>
            <a:r>
              <a:rPr lang="en-US" sz="4000" dirty="0">
                <a:latin typeface="Calibri" panose="020F0502020204030204" pitchFamily="34" charset="0"/>
                <a:cs typeface="Calibri" panose="020F0502020204030204" pitchFamily="34" charset="0"/>
              </a:rPr>
              <a:t>              </a:t>
            </a:r>
            <a:r>
              <a:rPr lang="en-US" sz="4400" b="1" dirty="0">
                <a:latin typeface="Calibri" panose="020F0502020204030204" pitchFamily="34" charset="0"/>
                <a:cs typeface="Calibri" panose="020F0502020204030204" pitchFamily="34" charset="0"/>
              </a:rPr>
              <a:t>Visit Us!             </a:t>
            </a:r>
            <a:br>
              <a:rPr lang="en-US" sz="4000" dirty="0">
                <a:latin typeface="Calibri" panose="020F0502020204030204" pitchFamily="34" charset="0"/>
                <a:cs typeface="Calibri" panose="020F0502020204030204" pitchFamily="34" charset="0"/>
              </a:rPr>
            </a:br>
            <a:br>
              <a:rPr lang="en-US" sz="3200" dirty="0">
                <a:latin typeface="Calibri" panose="020F0502020204030204" pitchFamily="34" charset="0"/>
                <a:cs typeface="Calibri" panose="020F0502020204030204" pitchFamily="34" charset="0"/>
              </a:rPr>
            </a:br>
            <a:r>
              <a:rPr lang="en-US" sz="3200" dirty="0">
                <a:latin typeface="Calibri" panose="020F0502020204030204" pitchFamily="34" charset="0"/>
                <a:cs typeface="Calibri" panose="020F0502020204030204" pitchFamily="34" charset="0"/>
              </a:rPr>
              <a:t>Sign-Up for our bi-weekly </a:t>
            </a:r>
            <a:r>
              <a:rPr lang="en-US" sz="3200" b="1" dirty="0">
                <a:latin typeface="Calibri" panose="020F0502020204030204" pitchFamily="34" charset="0"/>
                <a:cs typeface="Calibri" panose="020F0502020204030204" pitchFamily="34" charset="0"/>
                <a:hlinkClick r:id="rId3"/>
              </a:rPr>
              <a:t>bulletin</a:t>
            </a:r>
            <a:br>
              <a:rPr lang="en-US" sz="3200" dirty="0">
                <a:latin typeface="Calibri" panose="020F0502020204030204" pitchFamily="34" charset="0"/>
                <a:cs typeface="Calibri" panose="020F0502020204030204" pitchFamily="34" charset="0"/>
              </a:rPr>
            </a:br>
            <a:br>
              <a:rPr lang="en-US" sz="3200" dirty="0">
                <a:latin typeface="Calibri" panose="020F0502020204030204" pitchFamily="34" charset="0"/>
                <a:cs typeface="Calibri" panose="020F0502020204030204" pitchFamily="34" charset="0"/>
              </a:rPr>
            </a:br>
            <a:r>
              <a:rPr lang="en-US" sz="3200" dirty="0">
                <a:latin typeface="Calibri" panose="020F0502020204030204" pitchFamily="34" charset="0"/>
                <a:cs typeface="Calibri" panose="020F0502020204030204" pitchFamily="34" charset="0"/>
              </a:rPr>
              <a:t>Join our </a:t>
            </a:r>
            <a:r>
              <a:rPr lang="en-US" sz="3200" b="1" dirty="0">
                <a:latin typeface="Calibri" panose="020F0502020204030204" pitchFamily="34" charset="0"/>
                <a:cs typeface="Calibri" panose="020F0502020204030204" pitchFamily="34" charset="0"/>
                <a:hlinkClick r:id="rId4"/>
              </a:rPr>
              <a:t>monthly Lunch &amp; Learns </a:t>
            </a:r>
            <a:r>
              <a:rPr lang="en-US" sz="3200" dirty="0">
                <a:latin typeface="Calibri" panose="020F0502020204030204" pitchFamily="34" charset="0"/>
                <a:cs typeface="Calibri" panose="020F0502020204030204" pitchFamily="34" charset="0"/>
              </a:rPr>
              <a:t>on important topics for advocates</a:t>
            </a:r>
            <a:br>
              <a:rPr lang="en-US" sz="3200" dirty="0">
                <a:latin typeface="Calibri" panose="020F0502020204030204" pitchFamily="34" charset="0"/>
                <a:cs typeface="Calibri" panose="020F0502020204030204" pitchFamily="34" charset="0"/>
              </a:rPr>
            </a:br>
            <a:br>
              <a:rPr lang="en-US" sz="3200" dirty="0">
                <a:latin typeface="Calibri" panose="020F0502020204030204" pitchFamily="34" charset="0"/>
                <a:cs typeface="Calibri" panose="020F0502020204030204" pitchFamily="34" charset="0"/>
              </a:rPr>
            </a:br>
            <a:r>
              <a:rPr lang="en-US" sz="3200" b="1" dirty="0">
                <a:latin typeface="Calibri" panose="020F0502020204030204" pitchFamily="34" charset="0"/>
                <a:cs typeface="Calibri" panose="020F0502020204030204" pitchFamily="34" charset="0"/>
                <a:hlinkClick r:id="rId5"/>
              </a:rPr>
              <a:t>Subscribe to our podcast </a:t>
            </a:r>
            <a:r>
              <a:rPr lang="en-US" sz="3200" dirty="0">
                <a:latin typeface="Calibri" panose="020F0502020204030204" pitchFamily="34" charset="0"/>
                <a:cs typeface="Calibri" panose="020F0502020204030204" pitchFamily="34" charset="0"/>
              </a:rPr>
              <a:t>to hear directly from decision-makers and powerful grassroots voices</a:t>
            </a:r>
            <a:br>
              <a:rPr lang="en-US" sz="3200" dirty="0">
                <a:latin typeface="Calibri" panose="020F0502020204030204" pitchFamily="34" charset="0"/>
                <a:cs typeface="Calibri" panose="020F0502020204030204" pitchFamily="34" charset="0"/>
              </a:rPr>
            </a:br>
            <a:br>
              <a:rPr lang="en-US" sz="3200" dirty="0">
                <a:latin typeface="Calibri" panose="020F0502020204030204" pitchFamily="34" charset="0"/>
                <a:cs typeface="Calibri" panose="020F0502020204030204" pitchFamily="34" charset="0"/>
              </a:rPr>
            </a:br>
            <a:r>
              <a:rPr lang="en-US" sz="3200" b="1" dirty="0">
                <a:latin typeface="Calibri" panose="020F0502020204030204" pitchFamily="34" charset="0"/>
                <a:cs typeface="Calibri" panose="020F0502020204030204" pitchFamily="34" charset="0"/>
              </a:rPr>
              <a:t>Call us</a:t>
            </a:r>
            <a:r>
              <a:rPr lang="en-US" sz="3200" dirty="0">
                <a:latin typeface="Calibri" panose="020F0502020204030204" pitchFamily="34" charset="0"/>
                <a:cs typeface="Calibri" panose="020F0502020204030204" pitchFamily="34" charset="0"/>
              </a:rPr>
              <a:t> with any specific questions you have or if you’re interested in organizing a</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hlinkClick r:id="rId6"/>
              </a:rPr>
              <a:t>StudentSpeak</a:t>
            </a:r>
            <a:r>
              <a:rPr lang="en-US" sz="3200" b="1" dirty="0">
                <a:latin typeface="Calibri" panose="020F0502020204030204" pitchFamily="34" charset="0"/>
                <a:cs typeface="Calibri" panose="020F0502020204030204" pitchFamily="34" charset="0"/>
              </a:rPr>
              <a:t> </a:t>
            </a:r>
            <a:r>
              <a:rPr lang="en-US" sz="3200" dirty="0">
                <a:latin typeface="Calibri" panose="020F0502020204030204" pitchFamily="34" charset="0"/>
                <a:cs typeface="Calibri" panose="020F0502020204030204" pitchFamily="34" charset="0"/>
              </a:rPr>
              <a:t>with your state legislators!</a:t>
            </a:r>
            <a:br>
              <a:rPr lang="en-US" sz="3200" dirty="0"/>
            </a:br>
            <a:endParaRPr lang="en-US" sz="3200" b="1" i="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245660" y="1364776"/>
            <a:ext cx="9580728" cy="5493224"/>
          </a:xfrm>
        </p:spPr>
        <p:txBody>
          <a:bodyPr>
            <a:noAutofit/>
          </a:bodyPr>
          <a:lstStyle/>
          <a:p>
            <a:pPr marL="0" indent="0">
              <a:buNone/>
            </a:pPr>
            <a:endParaRPr lang="en-US" sz="2400" i="1" dirty="0">
              <a:latin typeface="Calibri" panose="020F0502020204030204" pitchFamily="34" charset="0"/>
              <a:cs typeface="Calibri" panose="020F0502020204030204" pitchFamily="34" charset="0"/>
            </a:endParaRPr>
          </a:p>
          <a:p>
            <a:endParaRPr lang="en-US" sz="2400" i="1" dirty="0">
              <a:latin typeface="Calibri" panose="020F0502020204030204" pitchFamily="34" charset="0"/>
              <a:cs typeface="Calibri" panose="020F0502020204030204" pitchFamily="34" charset="0"/>
            </a:endParaRPr>
          </a:p>
          <a:p>
            <a:endParaRPr lang="en-US" sz="2400" i="1" dirty="0">
              <a:latin typeface="Calibri" panose="020F0502020204030204" pitchFamily="34" charset="0"/>
              <a:cs typeface="Calibri" panose="020F0502020204030204" pitchFamily="34" charset="0"/>
            </a:endParaRPr>
          </a:p>
          <a:p>
            <a:pPr marL="0" lvl="0" indent="0">
              <a:buNone/>
            </a:pPr>
            <a:endParaRPr lang="en-US" sz="2400" b="1" dirty="0">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70284" y="-101974"/>
            <a:ext cx="3469131" cy="1300924"/>
          </a:xfrm>
          <a:prstGeom prst="rect">
            <a:avLst/>
          </a:prstGeom>
        </p:spPr>
      </p:pic>
    </p:spTree>
    <p:extLst>
      <p:ext uri="{BB962C8B-B14F-4D97-AF65-F5344CB8AC3E}">
        <p14:creationId xmlns:p14="http://schemas.microsoft.com/office/powerpoint/2010/main" val="2961655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1486" y="232228"/>
            <a:ext cx="11190514" cy="6625771"/>
          </a:xfrm>
        </p:spPr>
        <p:txBody>
          <a:bodyPr>
            <a:normAutofit fontScale="90000"/>
          </a:bodyPr>
          <a:lstStyle/>
          <a:p>
            <a:r>
              <a:rPr lang="en-US" sz="2800" b="1" dirty="0">
                <a:latin typeface="Calibri" panose="020F0502020204030204" pitchFamily="34" charset="0"/>
                <a:cs typeface="Calibri" panose="020F0502020204030204" pitchFamily="34" charset="0"/>
              </a:rPr>
              <a:t>	The Agenda </a:t>
            </a:r>
            <a:br>
              <a:rPr lang="en-US" sz="2400" b="1" dirty="0">
                <a:latin typeface="Calibri" panose="020F0502020204030204" pitchFamily="34" charset="0"/>
                <a:cs typeface="Calibri" panose="020F0502020204030204" pitchFamily="34" charset="0"/>
              </a:rPr>
            </a:b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	</a:t>
            </a:r>
            <a:r>
              <a:rPr lang="en-US" sz="2400" b="1" dirty="0">
                <a:solidFill>
                  <a:schemeClr val="tx1"/>
                </a:solidFill>
                <a:latin typeface="Calibri" panose="020F0502020204030204" pitchFamily="34" charset="0"/>
                <a:cs typeface="Calibri" panose="020F0502020204030204" pitchFamily="34" charset="0"/>
              </a:rPr>
              <a:t>“What Michigan’s Midterm Elections Brought: A Trifecta</a:t>
            </a:r>
            <a:r>
              <a:rPr lang="en-US" sz="2000" b="1" dirty="0">
                <a:solidFill>
                  <a:schemeClr val="tx1"/>
                </a:solidFill>
                <a:latin typeface="Calibri" panose="020F0502020204030204" pitchFamily="34" charset="0"/>
                <a:cs typeface="Calibri" panose="020F0502020204030204" pitchFamily="34" charset="0"/>
              </a:rPr>
              <a:t>”</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	</a:t>
            </a:r>
            <a:r>
              <a:rPr lang="en-US" sz="2000" i="1" dirty="0">
                <a:solidFill>
                  <a:schemeClr val="tx1"/>
                </a:solidFill>
                <a:latin typeface="Calibri" panose="020F0502020204030204" pitchFamily="34" charset="0"/>
                <a:cs typeface="Calibri" panose="020F0502020204030204" pitchFamily="34" charset="0"/>
              </a:rPr>
              <a:t>Teri Banas, Director, Programs and Communications, Michigan’s Children</a:t>
            </a:r>
            <a:br>
              <a:rPr lang="en-US" sz="2000" b="1" dirty="0">
                <a:solidFill>
                  <a:schemeClr val="tx1"/>
                </a:solidFill>
                <a:latin typeface="Calibri" panose="020F0502020204030204" pitchFamily="34" charset="0"/>
                <a:cs typeface="Calibri" panose="020F0502020204030204" pitchFamily="34" charset="0"/>
              </a:rPr>
            </a:br>
            <a:br>
              <a:rPr lang="en-US" sz="1800" b="1" dirty="0">
                <a:solidFill>
                  <a:schemeClr val="tx1"/>
                </a:solidFill>
                <a:latin typeface="Calibri" panose="020F0502020204030204" pitchFamily="34" charset="0"/>
                <a:cs typeface="Calibri" panose="020F0502020204030204" pitchFamily="34" charset="0"/>
              </a:rPr>
            </a:br>
            <a:r>
              <a:rPr lang="en-US" sz="1800" b="1" dirty="0">
                <a:solidFill>
                  <a:schemeClr val="tx1"/>
                </a:solidFill>
                <a:latin typeface="Calibri" panose="020F0502020204030204" pitchFamily="34" charset="0"/>
                <a:cs typeface="Calibri" panose="020F0502020204030204" pitchFamily="34" charset="0"/>
              </a:rPr>
              <a:t>	</a:t>
            </a:r>
            <a:r>
              <a:rPr lang="en-US" sz="2400" b="1" dirty="0">
                <a:solidFill>
                  <a:schemeClr val="tx1"/>
                </a:solidFill>
                <a:latin typeface="Calibri" panose="020F0502020204030204" pitchFamily="34" charset="0"/>
                <a:cs typeface="Calibri" panose="020F0502020204030204" pitchFamily="34" charset="0"/>
              </a:rPr>
              <a:t>“A Child Advocates View of Advocacy Opportunities Ahead”</a:t>
            </a:r>
            <a:br>
              <a:rPr lang="en-US" sz="1800" b="1" dirty="0">
                <a:solidFill>
                  <a:schemeClr val="tx1"/>
                </a:solidFill>
                <a:latin typeface="Calibri" panose="020F0502020204030204" pitchFamily="34" charset="0"/>
                <a:cs typeface="Calibri" panose="020F0502020204030204" pitchFamily="34" charset="0"/>
              </a:rPr>
            </a:br>
            <a:r>
              <a:rPr lang="en-US" sz="1800" b="1" dirty="0">
                <a:solidFill>
                  <a:schemeClr val="tx1"/>
                </a:solidFill>
                <a:latin typeface="Calibri" panose="020F0502020204030204" pitchFamily="34" charset="0"/>
                <a:cs typeface="Calibri" panose="020F0502020204030204" pitchFamily="34" charset="0"/>
              </a:rPr>
              <a:t>	</a:t>
            </a:r>
            <a:r>
              <a:rPr lang="en-US" sz="2000" i="1" dirty="0">
                <a:solidFill>
                  <a:schemeClr val="tx1"/>
                </a:solidFill>
                <a:latin typeface="Calibri" panose="020F0502020204030204" pitchFamily="34" charset="0"/>
                <a:cs typeface="Calibri" panose="020F0502020204030204" pitchFamily="34" charset="0"/>
              </a:rPr>
              <a:t>Maddie Elliott, Early Childhood Policy Associate, Michigan’s Children</a:t>
            </a:r>
            <a:br>
              <a:rPr lang="en-US" sz="2000" i="1" dirty="0">
                <a:solidFill>
                  <a:schemeClr val="tx1"/>
                </a:solidFill>
                <a:latin typeface="Calibri" panose="020F0502020204030204" pitchFamily="34" charset="0"/>
                <a:cs typeface="Calibri" panose="020F0502020204030204" pitchFamily="34" charset="0"/>
              </a:rPr>
            </a:br>
            <a:br>
              <a:rPr lang="en-US" sz="2000" b="1" dirty="0">
                <a:solidFill>
                  <a:schemeClr val="tx1"/>
                </a:solidFill>
                <a:latin typeface="Calibri" panose="020F0502020204030204" pitchFamily="34" charset="0"/>
                <a:cs typeface="Calibri" panose="020F0502020204030204" pitchFamily="34" charset="0"/>
              </a:rPr>
            </a:br>
            <a:r>
              <a:rPr lang="en-US" sz="2000" b="1" dirty="0">
                <a:solidFill>
                  <a:schemeClr val="tx1"/>
                </a:solidFill>
                <a:latin typeface="Calibri" panose="020F0502020204030204" pitchFamily="34" charset="0"/>
                <a:cs typeface="Calibri" panose="020F0502020204030204" pitchFamily="34" charset="0"/>
              </a:rPr>
              <a:t>	</a:t>
            </a:r>
            <a:r>
              <a:rPr lang="en-US" sz="2400" b="1" dirty="0">
                <a:solidFill>
                  <a:schemeClr val="tx1"/>
                </a:solidFill>
                <a:latin typeface="Calibri" panose="020F0502020204030204" pitchFamily="34" charset="0"/>
                <a:cs typeface="Calibri" panose="020F0502020204030204" pitchFamily="34" charset="0"/>
              </a:rPr>
              <a:t>Panel Talk: “What Just Happened? The View from 4 Lansing Insiders”</a:t>
            </a:r>
            <a:br>
              <a:rPr lang="en-US" sz="2400" b="1" dirty="0">
                <a:solidFill>
                  <a:schemeClr val="tx1"/>
                </a:solidFill>
                <a:latin typeface="Calibri" panose="020F0502020204030204" pitchFamily="34" charset="0"/>
                <a:cs typeface="Calibri" panose="020F0502020204030204" pitchFamily="34" charset="0"/>
              </a:rPr>
            </a:br>
            <a:r>
              <a:rPr lang="en-US" sz="2400" b="1" dirty="0">
                <a:solidFill>
                  <a:schemeClr val="tx1"/>
                </a:solidFill>
                <a:latin typeface="Calibri" panose="020F0502020204030204" pitchFamily="34" charset="0"/>
                <a:cs typeface="Calibri" panose="020F0502020204030204" pitchFamily="34" charset="0"/>
              </a:rPr>
              <a:t>	</a:t>
            </a:r>
            <a:r>
              <a:rPr lang="en-US" sz="2200" i="1" dirty="0">
                <a:solidFill>
                  <a:schemeClr val="tx1"/>
                </a:solidFill>
                <a:latin typeface="Calibri" panose="020F0502020204030204" pitchFamily="34" charset="0"/>
                <a:cs typeface="Calibri" panose="020F0502020204030204" pitchFamily="34" charset="0"/>
              </a:rPr>
              <a:t>Andrea Cascarilla, </a:t>
            </a:r>
            <a:r>
              <a:rPr lang="en-US" sz="2200" i="1" dirty="0" err="1">
                <a:solidFill>
                  <a:schemeClr val="tx1"/>
                </a:solidFill>
                <a:latin typeface="Calibri" panose="020F0502020204030204" pitchFamily="34" charset="0"/>
                <a:cs typeface="Calibri" panose="020F0502020204030204" pitchFamily="34" charset="0"/>
              </a:rPr>
              <a:t>Dykema</a:t>
            </a:r>
            <a:r>
              <a:rPr lang="en-US" sz="2200" i="1" dirty="0">
                <a:solidFill>
                  <a:schemeClr val="tx1"/>
                </a:solidFill>
                <a:latin typeface="Calibri" panose="020F0502020204030204" pitchFamily="34" charset="0"/>
                <a:cs typeface="Calibri" panose="020F0502020204030204" pitchFamily="34" charset="0"/>
              </a:rPr>
              <a:t> </a:t>
            </a:r>
            <a:br>
              <a:rPr lang="en-US" sz="2200" i="1" dirty="0">
                <a:solidFill>
                  <a:schemeClr val="tx1"/>
                </a:solidFill>
                <a:latin typeface="Calibri" panose="020F0502020204030204" pitchFamily="34" charset="0"/>
                <a:cs typeface="Calibri" panose="020F0502020204030204" pitchFamily="34" charset="0"/>
              </a:rPr>
            </a:br>
            <a:r>
              <a:rPr lang="en-US" sz="2200" i="1" dirty="0">
                <a:solidFill>
                  <a:schemeClr val="tx1"/>
                </a:solidFill>
                <a:latin typeface="Calibri" panose="020F0502020204030204" pitchFamily="34" charset="0"/>
                <a:cs typeface="Calibri" panose="020F0502020204030204" pitchFamily="34" charset="0"/>
              </a:rPr>
              <a:t>	Jean Doss, Capitol Services</a:t>
            </a:r>
            <a:br>
              <a:rPr lang="en-US" sz="2400" b="1" i="1" dirty="0">
                <a:solidFill>
                  <a:schemeClr val="tx1"/>
                </a:solidFill>
                <a:latin typeface="Calibri" panose="020F0502020204030204" pitchFamily="34" charset="0"/>
                <a:cs typeface="Calibri" panose="020F0502020204030204" pitchFamily="34" charset="0"/>
              </a:rPr>
            </a:br>
            <a:r>
              <a:rPr lang="en-US" sz="2400" b="1" i="1" dirty="0">
                <a:solidFill>
                  <a:schemeClr val="tx1"/>
                </a:solidFill>
                <a:latin typeface="Calibri" panose="020F0502020204030204" pitchFamily="34" charset="0"/>
                <a:cs typeface="Calibri" panose="020F0502020204030204" pitchFamily="34" charset="0"/>
              </a:rPr>
              <a:t>	</a:t>
            </a:r>
            <a:r>
              <a:rPr lang="en-US" sz="2200" i="1" dirty="0">
                <a:solidFill>
                  <a:schemeClr val="tx1"/>
                </a:solidFill>
                <a:latin typeface="Calibri" panose="020F0502020204030204" pitchFamily="34" charset="0"/>
                <a:cs typeface="Calibri" panose="020F0502020204030204" pitchFamily="34" charset="0"/>
              </a:rPr>
              <a:t>Matt Kurta, </a:t>
            </a:r>
            <a:r>
              <a:rPr lang="en-US" sz="2200" i="1" dirty="0" err="1">
                <a:solidFill>
                  <a:schemeClr val="tx1"/>
                </a:solidFill>
                <a:latin typeface="Calibri" panose="020F0502020204030204" pitchFamily="34" charset="0"/>
                <a:cs typeface="Calibri" panose="020F0502020204030204" pitchFamily="34" charset="0"/>
              </a:rPr>
              <a:t>Karoub</a:t>
            </a:r>
            <a:r>
              <a:rPr lang="en-US" sz="2200" i="1" dirty="0">
                <a:solidFill>
                  <a:schemeClr val="tx1"/>
                </a:solidFill>
                <a:latin typeface="Calibri" panose="020F0502020204030204" pitchFamily="34" charset="0"/>
                <a:cs typeface="Calibri" panose="020F0502020204030204" pitchFamily="34" charset="0"/>
              </a:rPr>
              <a:t> and Associates</a:t>
            </a:r>
            <a:br>
              <a:rPr lang="en-US" sz="2000" i="1" dirty="0">
                <a:solidFill>
                  <a:schemeClr val="tx1"/>
                </a:solidFill>
                <a:latin typeface="Calibri" panose="020F0502020204030204" pitchFamily="34" charset="0"/>
                <a:cs typeface="Calibri" panose="020F0502020204030204" pitchFamily="34" charset="0"/>
              </a:rPr>
            </a:br>
            <a:r>
              <a:rPr lang="en-US" sz="2000" i="1" dirty="0">
                <a:solidFill>
                  <a:schemeClr val="tx1"/>
                </a:solidFill>
                <a:latin typeface="Calibri" panose="020F0502020204030204" pitchFamily="34" charset="0"/>
                <a:cs typeface="Calibri" panose="020F0502020204030204" pitchFamily="34" charset="0"/>
              </a:rPr>
              <a:t>	</a:t>
            </a:r>
            <a:r>
              <a:rPr lang="en-US" sz="2200" i="1" dirty="0">
                <a:solidFill>
                  <a:schemeClr val="tx1"/>
                </a:solidFill>
                <a:latin typeface="Calibri" panose="020F0502020204030204" pitchFamily="34" charset="0"/>
                <a:cs typeface="Calibri" panose="020F0502020204030204" pitchFamily="34" charset="0"/>
              </a:rPr>
              <a:t>Christin Nohner, McCall Hamilton</a:t>
            </a:r>
            <a:br>
              <a:rPr lang="en-US" sz="2200" i="1" dirty="0">
                <a:solidFill>
                  <a:schemeClr val="tx1"/>
                </a:solidFill>
                <a:latin typeface="Calibri" panose="020F0502020204030204" pitchFamily="34" charset="0"/>
                <a:cs typeface="Calibri" panose="020F0502020204030204" pitchFamily="34" charset="0"/>
              </a:rPr>
            </a:br>
            <a:br>
              <a:rPr lang="en-US" sz="2200" i="1" dirty="0">
                <a:solidFill>
                  <a:schemeClr val="tx1"/>
                </a:solidFill>
                <a:latin typeface="Calibri" panose="020F0502020204030204" pitchFamily="34" charset="0"/>
                <a:cs typeface="Calibri" panose="020F0502020204030204" pitchFamily="34" charset="0"/>
              </a:rPr>
            </a:br>
            <a:r>
              <a:rPr lang="en-US" sz="2200" i="1" dirty="0">
                <a:solidFill>
                  <a:schemeClr val="tx1"/>
                </a:solidFill>
                <a:latin typeface="Calibri" panose="020F0502020204030204" pitchFamily="34" charset="0"/>
                <a:cs typeface="Calibri" panose="020F0502020204030204" pitchFamily="34" charset="0"/>
              </a:rPr>
              <a:t>	</a:t>
            </a:r>
            <a:r>
              <a:rPr lang="en-US" sz="2400" b="1" dirty="0">
                <a:solidFill>
                  <a:schemeClr val="tx1"/>
                </a:solidFill>
                <a:latin typeface="Calibri" panose="020F0502020204030204" pitchFamily="34" charset="0"/>
                <a:cs typeface="Calibri" panose="020F0502020204030204" pitchFamily="34" charset="0"/>
              </a:rPr>
              <a:t>Q/A Audience</a:t>
            </a:r>
            <a:br>
              <a:rPr lang="en-US" sz="2200" i="1" dirty="0">
                <a:solidFill>
                  <a:schemeClr val="tx1"/>
                </a:solidFill>
                <a:latin typeface="Calibri" panose="020F0502020204030204" pitchFamily="34" charset="0"/>
                <a:cs typeface="Calibri" panose="020F0502020204030204" pitchFamily="34" charset="0"/>
              </a:rPr>
            </a:br>
            <a:br>
              <a:rPr lang="en-US" sz="2200" i="1" dirty="0">
                <a:solidFill>
                  <a:schemeClr val="tx1"/>
                </a:solidFill>
                <a:latin typeface="Calibri" panose="020F0502020204030204" pitchFamily="34" charset="0"/>
                <a:cs typeface="Calibri" panose="020F0502020204030204" pitchFamily="34" charset="0"/>
              </a:rPr>
            </a:br>
            <a:r>
              <a:rPr lang="en-US" sz="2200" i="1" dirty="0">
                <a:solidFill>
                  <a:schemeClr val="tx1"/>
                </a:solidFill>
                <a:latin typeface="Calibri" panose="020F0502020204030204" pitchFamily="34" charset="0"/>
                <a:cs typeface="Calibri" panose="020F0502020204030204" pitchFamily="34" charset="0"/>
              </a:rPr>
              <a:t>	</a:t>
            </a:r>
            <a:r>
              <a:rPr lang="en-US" sz="2400" b="1" dirty="0">
                <a:solidFill>
                  <a:schemeClr val="tx1"/>
                </a:solidFill>
                <a:latin typeface="Calibri" panose="020F0502020204030204" pitchFamily="34" charset="0"/>
                <a:cs typeface="Calibri" panose="020F0502020204030204" pitchFamily="34" charset="0"/>
              </a:rPr>
              <a:t>Conclusion</a:t>
            </a:r>
            <a:br>
              <a:rPr lang="en-US" sz="2000" b="1" dirty="0">
                <a:solidFill>
                  <a:schemeClr val="tx1"/>
                </a:solidFill>
                <a:latin typeface="Calibri" panose="020F0502020204030204" pitchFamily="34" charset="0"/>
                <a:cs typeface="Calibri" panose="020F0502020204030204" pitchFamily="34" charset="0"/>
              </a:rPr>
            </a:br>
            <a:br>
              <a:rPr lang="en-US" sz="2000" b="1" dirty="0">
                <a:solidFill>
                  <a:schemeClr val="tx1"/>
                </a:solidFill>
                <a:latin typeface="Calibri" panose="020F0502020204030204" pitchFamily="34" charset="0"/>
                <a:cs typeface="Calibri" panose="020F0502020204030204" pitchFamily="34" charset="0"/>
              </a:rPr>
            </a:br>
            <a:endParaRPr lang="en-US" sz="20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723909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8000"/>
          </a:xfrm>
        </p:spPr>
        <p:txBody>
          <a:bodyPr>
            <a:normAutofit/>
          </a:bodyPr>
          <a:lstStyle/>
          <a:p>
            <a:pPr algn="ctr"/>
            <a:r>
              <a:rPr lang="en-US" sz="4000" b="1" dirty="0">
                <a:solidFill>
                  <a:schemeClr val="bg2">
                    <a:lumMod val="25000"/>
                  </a:schemeClr>
                </a:solidFill>
                <a:latin typeface="Calibri" panose="020F0502020204030204" pitchFamily="34" charset="0"/>
                <a:cs typeface="Calibri" panose="020F0502020204030204" pitchFamily="34" charset="0"/>
              </a:rPr>
              <a:t>A Trifecta: A Democratic Governor, </a:t>
            </a:r>
            <a:br>
              <a:rPr lang="en-US" sz="4000" b="1" dirty="0">
                <a:solidFill>
                  <a:schemeClr val="bg2">
                    <a:lumMod val="25000"/>
                  </a:schemeClr>
                </a:solidFill>
                <a:latin typeface="Calibri" panose="020F0502020204030204" pitchFamily="34" charset="0"/>
                <a:cs typeface="Calibri" panose="020F0502020204030204" pitchFamily="34" charset="0"/>
              </a:rPr>
            </a:br>
            <a:r>
              <a:rPr lang="en-US" sz="4000" b="1" dirty="0">
                <a:solidFill>
                  <a:schemeClr val="bg2">
                    <a:lumMod val="25000"/>
                  </a:schemeClr>
                </a:solidFill>
                <a:latin typeface="Calibri" panose="020F0502020204030204" pitchFamily="34" charset="0"/>
                <a:cs typeface="Calibri" panose="020F0502020204030204" pitchFamily="34" charset="0"/>
              </a:rPr>
              <a:t>Attorney General, and Secretary of State </a:t>
            </a:r>
          </a:p>
        </p:txBody>
      </p:sp>
      <p:sp>
        <p:nvSpPr>
          <p:cNvPr id="6" name="Rectangle 5"/>
          <p:cNvSpPr/>
          <p:nvPr/>
        </p:nvSpPr>
        <p:spPr>
          <a:xfrm>
            <a:off x="8229600" y="1807319"/>
            <a:ext cx="3570514" cy="3693319"/>
          </a:xfrm>
          <a:prstGeom prst="rect">
            <a:avLst/>
          </a:prstGeom>
        </p:spPr>
        <p:txBody>
          <a:bodyPr wrap="square">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4168" r="1" b="3211"/>
          <a:stretch/>
        </p:blipFill>
        <p:spPr>
          <a:xfrm>
            <a:off x="1045030" y="1807320"/>
            <a:ext cx="3264636" cy="4027424"/>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b="8627"/>
          <a:stretch/>
        </p:blipFill>
        <p:spPr>
          <a:xfrm>
            <a:off x="4637429" y="1784734"/>
            <a:ext cx="3264407" cy="4079037"/>
          </a:xfrm>
          <a:prstGeom prst="rect">
            <a:avLst/>
          </a:prstGeom>
        </p:spPr>
      </p:pic>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l="9819" t="8817" r="10200" b="2910"/>
          <a:stretch/>
        </p:blipFill>
        <p:spPr>
          <a:xfrm>
            <a:off x="8229599" y="1807319"/>
            <a:ext cx="3094602" cy="4067509"/>
          </a:xfrm>
          <a:prstGeom prst="rect">
            <a:avLst/>
          </a:prstGeom>
        </p:spPr>
      </p:pic>
      <p:sp>
        <p:nvSpPr>
          <p:cNvPr id="9" name="TextBox 8"/>
          <p:cNvSpPr txBox="1"/>
          <p:nvPr/>
        </p:nvSpPr>
        <p:spPr>
          <a:xfrm>
            <a:off x="413658" y="6270171"/>
            <a:ext cx="11386456" cy="553998"/>
          </a:xfrm>
          <a:prstGeom prst="rect">
            <a:avLst/>
          </a:prstGeom>
          <a:noFill/>
        </p:spPr>
        <p:txBody>
          <a:bodyPr wrap="square" rtlCol="0">
            <a:spAutoFit/>
          </a:bodyPr>
          <a:lstStyle/>
          <a:p>
            <a:r>
              <a:rPr lang="en-US" sz="3000" b="1" dirty="0"/>
              <a:t>  </a:t>
            </a:r>
            <a:r>
              <a:rPr lang="en-US" sz="3000" b="1" dirty="0">
                <a:latin typeface="Calibri" panose="020F0502020204030204" pitchFamily="34" charset="0"/>
                <a:cs typeface="Calibri" panose="020F0502020204030204" pitchFamily="34" charset="0"/>
              </a:rPr>
              <a:t>Gov. Gretchen Whitmer      AG Dana Nessel           SOS Joselyn Benson</a:t>
            </a:r>
          </a:p>
        </p:txBody>
      </p:sp>
    </p:spTree>
    <p:extLst>
      <p:ext uri="{BB962C8B-B14F-4D97-AF65-F5344CB8AC3E}">
        <p14:creationId xmlns:p14="http://schemas.microsoft.com/office/powerpoint/2010/main" val="20441412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8000"/>
          </a:xfrm>
        </p:spPr>
        <p:txBody>
          <a:bodyPr>
            <a:normAutofit/>
          </a:bodyPr>
          <a:lstStyle/>
          <a:p>
            <a:r>
              <a:rPr lang="en-US" sz="2800" b="1" dirty="0">
                <a:latin typeface="Calibri" panose="020F0502020204030204" pitchFamily="34" charset="0"/>
                <a:cs typeface="Calibri" panose="020F0502020204030204" pitchFamily="34" charset="0"/>
              </a:rPr>
              <a:t>	                    </a:t>
            </a:r>
            <a:br>
              <a:rPr lang="en-US" sz="2800" b="1" dirty="0">
                <a:latin typeface="Calibri" panose="020F0502020204030204" pitchFamily="34" charset="0"/>
                <a:cs typeface="Calibri" panose="020F0502020204030204" pitchFamily="34" charset="0"/>
              </a:rPr>
            </a:br>
            <a:r>
              <a:rPr lang="en-US" b="1" dirty="0">
                <a:solidFill>
                  <a:schemeClr val="bg2">
                    <a:lumMod val="25000"/>
                  </a:schemeClr>
                </a:solidFill>
                <a:latin typeface="Calibri" panose="020F0502020204030204" pitchFamily="34" charset="0"/>
                <a:cs typeface="Calibri" panose="020F0502020204030204" pitchFamily="34" charset="0"/>
              </a:rPr>
              <a:t>         The Balance of Power in the 102</a:t>
            </a:r>
            <a:r>
              <a:rPr lang="en-US" b="1" baseline="30000" dirty="0">
                <a:solidFill>
                  <a:schemeClr val="bg2">
                    <a:lumMod val="25000"/>
                  </a:schemeClr>
                </a:solidFill>
                <a:latin typeface="Calibri" panose="020F0502020204030204" pitchFamily="34" charset="0"/>
                <a:cs typeface="Calibri" panose="020F0502020204030204" pitchFamily="34" charset="0"/>
              </a:rPr>
              <a:t>nd</a:t>
            </a:r>
            <a:r>
              <a:rPr lang="en-US" b="1" dirty="0">
                <a:solidFill>
                  <a:schemeClr val="bg2">
                    <a:lumMod val="25000"/>
                  </a:schemeClr>
                </a:solidFill>
                <a:latin typeface="Calibri" panose="020F0502020204030204" pitchFamily="34" charset="0"/>
                <a:cs typeface="Calibri" panose="020F0502020204030204" pitchFamily="34" charset="0"/>
              </a:rPr>
              <a:t> Legislature</a:t>
            </a:r>
            <a:br>
              <a:rPr lang="en-US" b="1" dirty="0">
                <a:solidFill>
                  <a:schemeClr val="bg2">
                    <a:lumMod val="25000"/>
                  </a:schemeClr>
                </a:solidFill>
                <a:latin typeface="Calibri" panose="020F0502020204030204" pitchFamily="34" charset="0"/>
                <a:cs typeface="Calibri" panose="020F0502020204030204" pitchFamily="34" charset="0"/>
              </a:rPr>
            </a:br>
            <a:endParaRPr lang="en-US" b="1" dirty="0">
              <a:solidFill>
                <a:schemeClr val="bg2">
                  <a:lumMod val="25000"/>
                </a:schemeClr>
              </a:solidFill>
              <a:latin typeface="Calibri" panose="020F0502020204030204" pitchFamily="34" charset="0"/>
              <a:cs typeface="Calibri" panose="020F050202020403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7842" y="1224932"/>
            <a:ext cx="2545431" cy="2370637"/>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79945" y="1567471"/>
            <a:ext cx="2161170" cy="1874210"/>
          </a:xfrm>
          <a:prstGeom prst="rect">
            <a:avLst/>
          </a:prstGeom>
        </p:spPr>
      </p:pic>
      <p:sp>
        <p:nvSpPr>
          <p:cNvPr id="5" name="TextBox 4"/>
          <p:cNvSpPr txBox="1"/>
          <p:nvPr/>
        </p:nvSpPr>
        <p:spPr>
          <a:xfrm>
            <a:off x="1143000" y="3749457"/>
            <a:ext cx="8686800" cy="2800767"/>
          </a:xfrm>
          <a:prstGeom prst="rect">
            <a:avLst/>
          </a:prstGeom>
          <a:noFill/>
        </p:spPr>
        <p:txBody>
          <a:bodyPr wrap="square" rtlCol="0">
            <a:spAutoFit/>
          </a:bodyPr>
          <a:lstStyle/>
          <a:p>
            <a:pPr algn="ctr"/>
            <a:r>
              <a:rPr lang="en-US" sz="2400" u="sng" dirty="0"/>
              <a:t>The Michigan Senate</a:t>
            </a:r>
          </a:p>
          <a:p>
            <a:r>
              <a:rPr lang="en-US" sz="3200" dirty="0"/>
              <a:t>                     </a:t>
            </a:r>
            <a:r>
              <a:rPr lang="en-US" sz="2800" dirty="0">
                <a:solidFill>
                  <a:schemeClr val="accent3">
                    <a:lumMod val="50000"/>
                  </a:schemeClr>
                </a:solidFill>
              </a:rPr>
              <a:t>20 Dems</a:t>
            </a:r>
            <a:r>
              <a:rPr lang="en-US" sz="2800" dirty="0"/>
              <a:t>        </a:t>
            </a:r>
            <a:r>
              <a:rPr lang="en-US" sz="2800" dirty="0">
                <a:solidFill>
                  <a:srgbClr val="C00000"/>
                </a:solidFill>
              </a:rPr>
              <a:t>18 GOPs</a:t>
            </a:r>
          </a:p>
          <a:p>
            <a:endParaRPr lang="en-US" sz="3200" dirty="0"/>
          </a:p>
          <a:p>
            <a:pPr algn="ctr"/>
            <a:r>
              <a:rPr lang="en-US" sz="2400" b="1" u="sng" dirty="0"/>
              <a:t>The Michigan House </a:t>
            </a:r>
          </a:p>
          <a:p>
            <a:pPr algn="ctr"/>
            <a:endParaRPr lang="en-US" dirty="0"/>
          </a:p>
          <a:p>
            <a:pPr algn="ctr"/>
            <a:r>
              <a:rPr lang="en-US" sz="2800" dirty="0"/>
              <a:t>  </a:t>
            </a:r>
            <a:r>
              <a:rPr lang="en-US" sz="2800" dirty="0">
                <a:solidFill>
                  <a:schemeClr val="accent2">
                    <a:lumMod val="50000"/>
                  </a:schemeClr>
                </a:solidFill>
              </a:rPr>
              <a:t>56 Dems         </a:t>
            </a:r>
            <a:r>
              <a:rPr lang="en-US" sz="2800" dirty="0">
                <a:solidFill>
                  <a:srgbClr val="C00000"/>
                </a:solidFill>
              </a:rPr>
              <a:t>54 GOPs</a:t>
            </a:r>
          </a:p>
          <a:p>
            <a:pPr algn="ctr"/>
            <a:endParaRPr lang="en-US" dirty="0"/>
          </a:p>
        </p:txBody>
      </p:sp>
    </p:spTree>
    <p:extLst>
      <p:ext uri="{BB962C8B-B14F-4D97-AF65-F5344CB8AC3E}">
        <p14:creationId xmlns:p14="http://schemas.microsoft.com/office/powerpoint/2010/main" val="7816354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07576"/>
            <a:ext cx="8596668" cy="1117375"/>
          </a:xfrm>
        </p:spPr>
        <p:txBody>
          <a:bodyPr>
            <a:noAutofit/>
          </a:bodyPr>
          <a:lstStyle/>
          <a:p>
            <a:pPr algn="ctr"/>
            <a:r>
              <a:rPr lang="en-US" sz="4000" b="1" dirty="0">
                <a:latin typeface="Calibri" panose="020F0502020204030204" pitchFamily="34" charset="0"/>
                <a:cs typeface="Calibri" panose="020F0502020204030204" pitchFamily="34" charset="0"/>
              </a:rPr>
              <a:t>   The Next Senate Majority Leader: </a:t>
            </a:r>
            <a:endParaRPr lang="en-US" sz="4000" b="1" i="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245660" y="1035170"/>
            <a:ext cx="9580728" cy="5822830"/>
          </a:xfrm>
        </p:spPr>
        <p:txBody>
          <a:bodyPr>
            <a:noAutofit/>
          </a:bodyPr>
          <a:lstStyle/>
          <a:p>
            <a:endParaRPr lang="en-US" sz="2400" i="1" dirty="0">
              <a:latin typeface="Calibri" panose="020F0502020204030204" pitchFamily="34" charset="0"/>
              <a:cs typeface="Calibri" panose="020F0502020204030204" pitchFamily="34" charset="0"/>
            </a:endParaRPr>
          </a:p>
          <a:p>
            <a:pPr marL="0" lvl="0" indent="0">
              <a:buNone/>
            </a:pPr>
            <a:endParaRPr lang="en-US" sz="2400" b="1" dirty="0">
              <a:latin typeface="Calibri" panose="020F0502020204030204" pitchFamily="34" charset="0"/>
              <a:cs typeface="Calibri" panose="020F0502020204030204" pitchFamily="34" charset="0"/>
            </a:endParaRPr>
          </a:p>
          <a:p>
            <a:pPr marL="0" lvl="0" indent="0">
              <a:buNone/>
            </a:pPr>
            <a:endParaRPr lang="en-US" sz="2400" b="1" dirty="0">
              <a:latin typeface="Calibri" panose="020F0502020204030204" pitchFamily="34" charset="0"/>
              <a:cs typeface="Calibri" panose="020F0502020204030204" pitchFamily="34" charset="0"/>
            </a:endParaRPr>
          </a:p>
          <a:p>
            <a:pPr marL="0" lvl="0" indent="0">
              <a:buNone/>
            </a:pPr>
            <a:endParaRPr lang="en-US" sz="2400" b="1" dirty="0">
              <a:latin typeface="Calibri" panose="020F0502020204030204" pitchFamily="34" charset="0"/>
              <a:cs typeface="Calibri" panose="020F0502020204030204" pitchFamily="34" charset="0"/>
            </a:endParaRPr>
          </a:p>
          <a:p>
            <a:pPr marL="0" lvl="0" indent="0">
              <a:buNone/>
            </a:pPr>
            <a:endParaRPr lang="en-US" sz="2400" b="1" dirty="0">
              <a:latin typeface="Calibri" panose="020F0502020204030204" pitchFamily="34" charset="0"/>
              <a:cs typeface="Calibri" panose="020F0502020204030204" pitchFamily="34" charset="0"/>
            </a:endParaRPr>
          </a:p>
          <a:p>
            <a:pPr marL="0" lvl="0" indent="0">
              <a:buNone/>
            </a:pPr>
            <a:endParaRPr lang="en-US" sz="2400" b="1" dirty="0">
              <a:latin typeface="Calibri" panose="020F0502020204030204" pitchFamily="34" charset="0"/>
              <a:cs typeface="Calibri" panose="020F0502020204030204" pitchFamily="34" charset="0"/>
            </a:endParaRPr>
          </a:p>
          <a:p>
            <a:pPr marL="0" lvl="0" indent="0">
              <a:buNone/>
            </a:pPr>
            <a:endParaRPr lang="en-US" sz="2400" b="1" dirty="0">
              <a:latin typeface="Calibri" panose="020F0502020204030204" pitchFamily="34" charset="0"/>
              <a:cs typeface="Calibri" panose="020F0502020204030204" pitchFamily="34" charset="0"/>
            </a:endParaRPr>
          </a:p>
          <a:p>
            <a:pPr marL="0" lvl="0" indent="0">
              <a:buNone/>
            </a:pPr>
            <a:endParaRPr lang="en-US" sz="2400" b="1" dirty="0">
              <a:latin typeface="Calibri" panose="020F0502020204030204" pitchFamily="34" charset="0"/>
              <a:cs typeface="Calibri" panose="020F0502020204030204" pitchFamily="34" charset="0"/>
            </a:endParaRPr>
          </a:p>
          <a:p>
            <a:pPr marL="0" lvl="0" indent="0">
              <a:buNone/>
            </a:pPr>
            <a:endParaRPr lang="en-US" sz="2400" b="1" dirty="0">
              <a:latin typeface="Calibri" panose="020F0502020204030204" pitchFamily="34" charset="0"/>
              <a:cs typeface="Calibri" panose="020F0502020204030204" pitchFamily="34" charset="0"/>
            </a:endParaRPr>
          </a:p>
          <a:p>
            <a:pPr marL="0" lvl="0" indent="0">
              <a:buNone/>
            </a:pPr>
            <a:endParaRPr lang="en-US" sz="2400" b="1" dirty="0">
              <a:latin typeface="Calibri" panose="020F0502020204030204" pitchFamily="34" charset="0"/>
              <a:cs typeface="Calibri" panose="020F0502020204030204" pitchFamily="34" charset="0"/>
            </a:endParaRPr>
          </a:p>
          <a:p>
            <a:pPr marL="0" lvl="0" indent="0">
              <a:buNone/>
            </a:pPr>
            <a:endParaRPr lang="en-US" sz="2400" b="1" dirty="0">
              <a:latin typeface="Calibri" panose="020F0502020204030204" pitchFamily="34" charset="0"/>
              <a:cs typeface="Calibri" panose="020F0502020204030204" pitchFamily="34" charset="0"/>
            </a:endParaRPr>
          </a:p>
          <a:p>
            <a:pPr marL="0" lvl="0" indent="0">
              <a:buNone/>
            </a:pPr>
            <a:r>
              <a:rPr lang="en-US" sz="2800" b="1" dirty="0">
                <a:latin typeface="Calibri" panose="020F0502020204030204" pitchFamily="34" charset="0"/>
                <a:cs typeface="Calibri" panose="020F0502020204030204" pitchFamily="34" charset="0"/>
              </a:rPr>
              <a:t>                                  </a:t>
            </a:r>
            <a:r>
              <a:rPr lang="en-US" sz="2800" b="1" dirty="0">
                <a:solidFill>
                  <a:schemeClr val="tx1"/>
                </a:solidFill>
                <a:latin typeface="Calibri" panose="020F0502020204030204" pitchFamily="34" charset="0"/>
                <a:cs typeface="Calibri" panose="020F0502020204030204" pitchFamily="34" charset="0"/>
              </a:rPr>
              <a:t>Winnie Brinks, D-Grand Rapids</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9615" t="9921" r="5682" b="5324"/>
          <a:stretch/>
        </p:blipFill>
        <p:spPr>
          <a:xfrm>
            <a:off x="3433318" y="1224951"/>
            <a:ext cx="3673440" cy="4852844"/>
          </a:xfrm>
          <a:prstGeom prst="rect">
            <a:avLst/>
          </a:prstGeom>
        </p:spPr>
      </p:pic>
    </p:spTree>
    <p:extLst>
      <p:ext uri="{BB962C8B-B14F-4D97-AF65-F5344CB8AC3E}">
        <p14:creationId xmlns:p14="http://schemas.microsoft.com/office/powerpoint/2010/main" val="33721427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0886536" cy="1035170"/>
          </a:xfrm>
        </p:spPr>
        <p:txBody>
          <a:bodyPr>
            <a:noAutofit/>
          </a:bodyPr>
          <a:lstStyle/>
          <a:p>
            <a:pPr algn="ctr"/>
            <a:r>
              <a:rPr lang="en-US" sz="4000" b="1" dirty="0">
                <a:latin typeface="Calibri" panose="020F0502020204030204" pitchFamily="34" charset="0"/>
                <a:cs typeface="Calibri" panose="020F0502020204030204" pitchFamily="34" charset="0"/>
              </a:rPr>
              <a:t>The Next Senate Majority Floor Leader</a:t>
            </a:r>
            <a:endParaRPr lang="en-US" sz="4000" b="1" i="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245660" y="1035170"/>
            <a:ext cx="9580728" cy="5955088"/>
          </a:xfrm>
        </p:spPr>
        <p:txBody>
          <a:bodyPr>
            <a:noAutofit/>
          </a:bodyPr>
          <a:lstStyle/>
          <a:p>
            <a:endParaRPr lang="en-US" sz="2400" i="1" dirty="0">
              <a:latin typeface="Calibri" panose="020F0502020204030204" pitchFamily="34" charset="0"/>
              <a:cs typeface="Calibri" panose="020F0502020204030204" pitchFamily="34" charset="0"/>
            </a:endParaRPr>
          </a:p>
          <a:p>
            <a:pPr marL="0" lvl="0" indent="0">
              <a:buNone/>
            </a:pPr>
            <a:endParaRPr lang="en-US" sz="2400" b="1" dirty="0">
              <a:latin typeface="Calibri" panose="020F0502020204030204" pitchFamily="34" charset="0"/>
              <a:cs typeface="Calibri" panose="020F0502020204030204" pitchFamily="34" charset="0"/>
            </a:endParaRPr>
          </a:p>
        </p:txBody>
      </p:sp>
      <p:sp>
        <p:nvSpPr>
          <p:cNvPr id="7" name="TextBox 6"/>
          <p:cNvSpPr txBox="1"/>
          <p:nvPr/>
        </p:nvSpPr>
        <p:spPr>
          <a:xfrm>
            <a:off x="1552755" y="6159261"/>
            <a:ext cx="8660919" cy="523220"/>
          </a:xfrm>
          <a:prstGeom prst="rect">
            <a:avLst/>
          </a:prstGeom>
          <a:noFill/>
        </p:spPr>
        <p:txBody>
          <a:bodyPr wrap="square" rtlCol="0">
            <a:spAutoFit/>
          </a:bodyPr>
          <a:lstStyle/>
          <a:p>
            <a:r>
              <a:rPr lang="en-US" sz="2800" b="1" dirty="0">
                <a:latin typeface="Calibri" panose="020F0502020204030204" pitchFamily="34" charset="0"/>
                <a:cs typeface="Calibri" panose="020F0502020204030204" pitchFamily="34" charset="0"/>
              </a:rPr>
              <a:t>                       Sam Singh, D-East Lansing </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r="23380"/>
          <a:stretch/>
        </p:blipFill>
        <p:spPr>
          <a:xfrm>
            <a:off x="3650186" y="1035169"/>
            <a:ext cx="3586163" cy="4680441"/>
          </a:xfrm>
          <a:prstGeom prst="rect">
            <a:avLst/>
          </a:prstGeom>
        </p:spPr>
      </p:pic>
    </p:spTree>
    <p:extLst>
      <p:ext uri="{BB962C8B-B14F-4D97-AF65-F5344CB8AC3E}">
        <p14:creationId xmlns:p14="http://schemas.microsoft.com/office/powerpoint/2010/main" val="10274788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07577"/>
            <a:ext cx="8596668" cy="933066"/>
          </a:xfrm>
        </p:spPr>
        <p:txBody>
          <a:bodyPr>
            <a:noAutofit/>
          </a:bodyPr>
          <a:lstStyle/>
          <a:p>
            <a:pPr algn="ctr"/>
            <a:r>
              <a:rPr lang="en-US" sz="4000" b="1" dirty="0">
                <a:latin typeface="Calibri" panose="020F0502020204030204" pitchFamily="34" charset="0"/>
                <a:cs typeface="Calibri" panose="020F0502020204030204" pitchFamily="34" charset="0"/>
              </a:rPr>
              <a:t>    The Next Speaker of the House</a:t>
            </a:r>
            <a:br>
              <a:rPr lang="en-US" sz="4000" b="1" dirty="0">
                <a:latin typeface="Calibri" panose="020F0502020204030204" pitchFamily="34" charset="0"/>
                <a:cs typeface="Calibri" panose="020F0502020204030204" pitchFamily="34" charset="0"/>
              </a:rPr>
            </a:br>
            <a:endParaRPr lang="en-US" sz="4000" b="1" i="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245660" y="1364776"/>
            <a:ext cx="9580728" cy="5493224"/>
          </a:xfrm>
        </p:spPr>
        <p:txBody>
          <a:bodyPr>
            <a:noAutofit/>
          </a:bodyPr>
          <a:lstStyle/>
          <a:p>
            <a:endParaRPr lang="en-US" sz="2400" i="1" dirty="0">
              <a:latin typeface="Calibri" panose="020F0502020204030204" pitchFamily="34" charset="0"/>
              <a:cs typeface="Calibri" panose="020F0502020204030204" pitchFamily="34" charset="0"/>
            </a:endParaRPr>
          </a:p>
          <a:p>
            <a:pPr marL="0" lvl="0" indent="0">
              <a:buNone/>
            </a:pPr>
            <a:endParaRPr lang="en-US" sz="2400" b="1" dirty="0">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1193" t="7791" b="5248"/>
          <a:stretch/>
        </p:blipFill>
        <p:spPr>
          <a:xfrm>
            <a:off x="3422189" y="838058"/>
            <a:ext cx="3938286" cy="5193641"/>
          </a:xfrm>
          <a:prstGeom prst="rect">
            <a:avLst/>
          </a:prstGeom>
        </p:spPr>
      </p:pic>
      <p:sp>
        <p:nvSpPr>
          <p:cNvPr id="5" name="TextBox 4"/>
          <p:cNvSpPr txBox="1"/>
          <p:nvPr/>
        </p:nvSpPr>
        <p:spPr>
          <a:xfrm>
            <a:off x="3422189" y="6193766"/>
            <a:ext cx="4190950" cy="523220"/>
          </a:xfrm>
          <a:prstGeom prst="rect">
            <a:avLst/>
          </a:prstGeom>
          <a:noFill/>
        </p:spPr>
        <p:txBody>
          <a:bodyPr wrap="square" rtlCol="0">
            <a:spAutoFit/>
          </a:bodyPr>
          <a:lstStyle/>
          <a:p>
            <a:r>
              <a:rPr lang="en-US" sz="2400" b="1" dirty="0">
                <a:latin typeface="Calibri" panose="020F0502020204030204" pitchFamily="34" charset="0"/>
                <a:cs typeface="Calibri" panose="020F0502020204030204" pitchFamily="34" charset="0"/>
              </a:rPr>
              <a:t>     </a:t>
            </a:r>
            <a:r>
              <a:rPr lang="en-US" sz="2800" b="1" dirty="0">
                <a:latin typeface="Calibri" panose="020F0502020204030204" pitchFamily="34" charset="0"/>
                <a:cs typeface="Calibri" panose="020F0502020204030204" pitchFamily="34" charset="0"/>
              </a:rPr>
              <a:t>Joe Tate, D-Detroit</a:t>
            </a:r>
          </a:p>
        </p:txBody>
      </p:sp>
    </p:spTree>
    <p:extLst>
      <p:ext uri="{BB962C8B-B14F-4D97-AF65-F5344CB8AC3E}">
        <p14:creationId xmlns:p14="http://schemas.microsoft.com/office/powerpoint/2010/main" val="31218877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0886536" cy="1035170"/>
          </a:xfrm>
        </p:spPr>
        <p:txBody>
          <a:bodyPr>
            <a:noAutofit/>
          </a:bodyPr>
          <a:lstStyle/>
          <a:p>
            <a:pPr algn="ctr"/>
            <a:r>
              <a:rPr lang="en-US" sz="4000" b="1" dirty="0">
                <a:latin typeface="Calibri" panose="020F0502020204030204" pitchFamily="34" charset="0"/>
                <a:cs typeface="Calibri" panose="020F0502020204030204" pitchFamily="34" charset="0"/>
              </a:rPr>
              <a:t>The Next House Majority Floor Leader</a:t>
            </a:r>
            <a:endParaRPr lang="en-US" sz="4000" b="1" i="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245660" y="1035170"/>
            <a:ext cx="9580728" cy="5822830"/>
          </a:xfrm>
        </p:spPr>
        <p:txBody>
          <a:bodyPr>
            <a:noAutofit/>
          </a:bodyPr>
          <a:lstStyle/>
          <a:p>
            <a:endParaRPr lang="en-US" sz="2400" i="1" dirty="0">
              <a:latin typeface="Calibri" panose="020F0502020204030204" pitchFamily="34" charset="0"/>
              <a:cs typeface="Calibri" panose="020F0502020204030204" pitchFamily="34" charset="0"/>
            </a:endParaRPr>
          </a:p>
          <a:p>
            <a:pPr marL="0" lvl="0" indent="0">
              <a:buNone/>
            </a:pPr>
            <a:endParaRPr lang="en-US" sz="2400" b="1" dirty="0">
              <a:latin typeface="Calibri" panose="020F0502020204030204" pitchFamily="34" charset="0"/>
              <a:cs typeface="Calibri" panose="020F0502020204030204" pitchFamily="34" charset="0"/>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3899" t="5776" r="5458"/>
          <a:stretch/>
        </p:blipFill>
        <p:spPr>
          <a:xfrm>
            <a:off x="3561366" y="1013171"/>
            <a:ext cx="3763804" cy="4890722"/>
          </a:xfrm>
          <a:prstGeom prst="rect">
            <a:avLst/>
          </a:prstGeom>
        </p:spPr>
      </p:pic>
      <p:sp>
        <p:nvSpPr>
          <p:cNvPr id="6" name="TextBox 5"/>
          <p:cNvSpPr txBox="1"/>
          <p:nvPr/>
        </p:nvSpPr>
        <p:spPr>
          <a:xfrm>
            <a:off x="2413416" y="5903894"/>
            <a:ext cx="6074975" cy="830997"/>
          </a:xfrm>
          <a:prstGeom prst="rect">
            <a:avLst/>
          </a:prstGeom>
          <a:noFill/>
        </p:spPr>
        <p:txBody>
          <a:bodyPr wrap="square" rtlCol="0">
            <a:spAutoFit/>
          </a:bodyPr>
          <a:lstStyle/>
          <a:p>
            <a:r>
              <a:rPr lang="en-US" sz="2000" b="1" dirty="0"/>
              <a:t>   </a:t>
            </a:r>
          </a:p>
          <a:p>
            <a:r>
              <a:rPr lang="en-US" sz="2000" b="1" dirty="0"/>
              <a:t>      </a:t>
            </a:r>
            <a:r>
              <a:rPr lang="en-US" sz="2800" b="1" dirty="0"/>
              <a:t>Abraham Aiyash, D-Hamtramck </a:t>
            </a:r>
          </a:p>
        </p:txBody>
      </p:sp>
    </p:spTree>
    <p:extLst>
      <p:ext uri="{BB962C8B-B14F-4D97-AF65-F5344CB8AC3E}">
        <p14:creationId xmlns:p14="http://schemas.microsoft.com/office/powerpoint/2010/main" val="26764005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627079" cy="1260389"/>
          </a:xfrm>
        </p:spPr>
        <p:txBody>
          <a:bodyPr>
            <a:noAutofit/>
          </a:bodyPr>
          <a:lstStyle/>
          <a:p>
            <a:pPr algn="ctr"/>
            <a:r>
              <a:rPr lang="en-US" sz="4000" b="1" dirty="0">
                <a:latin typeface="Calibri" panose="020F0502020204030204" pitchFamily="34" charset="0"/>
                <a:cs typeface="Calibri" panose="020F0502020204030204" pitchFamily="34" charset="0"/>
              </a:rPr>
              <a:t>Minority Leaders of the Senate and House</a:t>
            </a:r>
            <a:br>
              <a:rPr lang="en-US" sz="4000" b="1" dirty="0">
                <a:latin typeface="Calibri" panose="020F0502020204030204" pitchFamily="34" charset="0"/>
                <a:cs typeface="Calibri" panose="020F0502020204030204" pitchFamily="34" charset="0"/>
              </a:rPr>
            </a:br>
            <a:endParaRPr lang="en-US" sz="4000" b="1" i="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293297" y="931653"/>
            <a:ext cx="10696755" cy="5926347"/>
          </a:xfrm>
        </p:spPr>
        <p:txBody>
          <a:bodyPr>
            <a:noAutofit/>
          </a:bodyPr>
          <a:lstStyle/>
          <a:p>
            <a:pPr marL="0" lvl="0" indent="0">
              <a:buNone/>
            </a:pPr>
            <a:r>
              <a:rPr lang="en-US" sz="2400" i="1" dirty="0">
                <a:latin typeface="Calibri" panose="020F0502020204030204" pitchFamily="34" charset="0"/>
                <a:cs typeface="Calibri" panose="020F0502020204030204" pitchFamily="34" charset="0"/>
              </a:rPr>
              <a:t> </a:t>
            </a:r>
          </a:p>
          <a:p>
            <a:pPr marL="0" lvl="0" indent="0">
              <a:buNone/>
            </a:pPr>
            <a:endParaRPr lang="en-US" sz="2400" i="1" dirty="0">
              <a:latin typeface="Calibri" panose="020F0502020204030204" pitchFamily="34" charset="0"/>
              <a:cs typeface="Calibri" panose="020F0502020204030204" pitchFamily="34" charset="0"/>
            </a:endParaRPr>
          </a:p>
          <a:p>
            <a:pPr marL="0" lvl="0" indent="0">
              <a:buNone/>
            </a:pPr>
            <a:endParaRPr lang="en-US" sz="2400" i="1" dirty="0">
              <a:latin typeface="Calibri" panose="020F0502020204030204" pitchFamily="34" charset="0"/>
              <a:cs typeface="Calibri" panose="020F0502020204030204" pitchFamily="34" charset="0"/>
            </a:endParaRPr>
          </a:p>
          <a:p>
            <a:pPr marL="0" lvl="0" indent="0">
              <a:buNone/>
            </a:pPr>
            <a:endParaRPr lang="en-US" sz="2400" i="1" dirty="0">
              <a:latin typeface="Calibri" panose="020F0502020204030204" pitchFamily="34" charset="0"/>
              <a:cs typeface="Calibri" panose="020F0502020204030204" pitchFamily="34" charset="0"/>
            </a:endParaRPr>
          </a:p>
          <a:p>
            <a:pPr marL="0" lvl="0" indent="0">
              <a:buNone/>
            </a:pPr>
            <a:endParaRPr lang="en-US" sz="2400" i="1" dirty="0">
              <a:latin typeface="Calibri" panose="020F0502020204030204" pitchFamily="34" charset="0"/>
              <a:cs typeface="Calibri" panose="020F0502020204030204" pitchFamily="34" charset="0"/>
            </a:endParaRPr>
          </a:p>
          <a:p>
            <a:pPr marL="0" lvl="0" indent="0">
              <a:buNone/>
            </a:pPr>
            <a:endParaRPr lang="en-US" sz="2400" i="1" dirty="0">
              <a:latin typeface="Calibri" panose="020F0502020204030204" pitchFamily="34" charset="0"/>
              <a:cs typeface="Calibri" panose="020F0502020204030204" pitchFamily="34" charset="0"/>
            </a:endParaRPr>
          </a:p>
          <a:p>
            <a:pPr marL="0" lvl="0" indent="0">
              <a:buNone/>
            </a:pPr>
            <a:endParaRPr lang="en-US" sz="2400" i="1" dirty="0">
              <a:latin typeface="Calibri" panose="020F0502020204030204" pitchFamily="34" charset="0"/>
              <a:cs typeface="Calibri" panose="020F0502020204030204" pitchFamily="34" charset="0"/>
            </a:endParaRPr>
          </a:p>
          <a:p>
            <a:pPr marL="0" lvl="0" indent="0">
              <a:buNone/>
            </a:pPr>
            <a:endParaRPr lang="en-US" sz="2400" i="1" dirty="0">
              <a:latin typeface="Calibri" panose="020F0502020204030204" pitchFamily="34" charset="0"/>
              <a:cs typeface="Calibri" panose="020F0502020204030204" pitchFamily="34" charset="0"/>
            </a:endParaRPr>
          </a:p>
          <a:p>
            <a:pPr marL="0" lvl="0" indent="0">
              <a:buNone/>
            </a:pPr>
            <a:endParaRPr lang="en-US" sz="2400" i="1" dirty="0">
              <a:latin typeface="Calibri" panose="020F0502020204030204" pitchFamily="34" charset="0"/>
              <a:cs typeface="Calibri" panose="020F0502020204030204" pitchFamily="34" charset="0"/>
            </a:endParaRPr>
          </a:p>
          <a:p>
            <a:pPr marL="0" lvl="0" indent="0">
              <a:buNone/>
            </a:pPr>
            <a:endParaRPr lang="en-US" sz="2400" i="1" dirty="0">
              <a:latin typeface="Calibri" panose="020F0502020204030204" pitchFamily="34" charset="0"/>
              <a:cs typeface="Calibri" panose="020F0502020204030204" pitchFamily="34" charset="0"/>
            </a:endParaRPr>
          </a:p>
          <a:p>
            <a:pPr marL="0" lvl="0" indent="0">
              <a:buNone/>
            </a:pPr>
            <a:r>
              <a:rPr lang="en-US" sz="2400" i="1" dirty="0">
                <a:latin typeface="Calibri" panose="020F0502020204030204" pitchFamily="34" charset="0"/>
                <a:cs typeface="Calibri" panose="020F0502020204030204" pitchFamily="34" charset="0"/>
              </a:rPr>
              <a:t>         </a:t>
            </a:r>
          </a:p>
          <a:p>
            <a:pPr marL="0" lvl="0" indent="0">
              <a:buNone/>
            </a:pPr>
            <a:r>
              <a:rPr lang="en-US" sz="2800" b="1" dirty="0">
                <a:solidFill>
                  <a:schemeClr val="tx1"/>
                </a:solidFill>
                <a:latin typeface="Calibri" panose="020F0502020204030204" pitchFamily="34" charset="0"/>
                <a:cs typeface="Calibri" panose="020F0502020204030204" pitchFamily="34" charset="0"/>
              </a:rPr>
              <a:t>              Sen.  Aric Nesbitt, R-Lawton      Rep.  Matt Hall, R-Comstock</a:t>
            </a:r>
            <a:r>
              <a:rPr lang="en-US" sz="2800" dirty="0">
                <a:latin typeface="Calibri" panose="020F0502020204030204" pitchFamily="34" charset="0"/>
                <a:cs typeface="Calibri" panose="020F0502020204030204" pitchFamily="34" charset="0"/>
              </a:rPr>
              <a:t>	</a:t>
            </a:r>
            <a:endParaRPr lang="en-US" sz="2800" b="1" dirty="0">
              <a:solidFill>
                <a:schemeClr val="tx1"/>
              </a:solidFill>
              <a:latin typeface="Calibri" panose="020F0502020204030204" pitchFamily="34" charset="0"/>
              <a:cs typeface="Calibri" panose="020F050202020403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2673" y="931653"/>
            <a:ext cx="7849428" cy="5220176"/>
          </a:xfrm>
          <a:prstGeom prst="rect">
            <a:avLst/>
          </a:prstGeom>
        </p:spPr>
      </p:pic>
    </p:spTree>
    <p:extLst>
      <p:ext uri="{BB962C8B-B14F-4D97-AF65-F5344CB8AC3E}">
        <p14:creationId xmlns:p14="http://schemas.microsoft.com/office/powerpoint/2010/main" val="110265367"/>
      </p:ext>
    </p:extLst>
  </p:cSld>
  <p:clrMapOvr>
    <a:masterClrMapping/>
  </p:clrMapOvr>
</p:sld>
</file>

<file path=ppt/theme/theme1.xml><?xml version="1.0" encoding="utf-8"?>
<a:theme xmlns:a="http://schemas.openxmlformats.org/drawingml/2006/main" name="Face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2264</TotalTime>
  <Words>2804</Words>
  <Application>Microsoft Office PowerPoint</Application>
  <PresentationFormat>Widescreen</PresentationFormat>
  <Paragraphs>224</Paragraphs>
  <Slides>17</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Trebuchet MS</vt:lpstr>
      <vt:lpstr>Wingdings 3</vt:lpstr>
      <vt:lpstr>Facet</vt:lpstr>
      <vt:lpstr>PowerPoint Presentation</vt:lpstr>
      <vt:lpstr> The Agenda    “What Michigan’s Midterm Elections Brought: A Trifecta”  Teri Banas, Director, Programs and Communications, Michigan’s Children   “A Child Advocates View of Advocacy Opportunities Ahead”  Maddie Elliott, Early Childhood Policy Associate, Michigan’s Children   Panel Talk: “What Just Happened? The View from 4 Lansing Insiders”  Andrea Cascarilla, Dykema   Jean Doss, Capitol Services  Matt Kurta, Karoub and Associates  Christin Nohner, McCall Hamilton   Q/A Audience   Conclusion  </vt:lpstr>
      <vt:lpstr>A Trifecta: A Democratic Governor,  Attorney General, and Secretary of State </vt:lpstr>
      <vt:lpstr>                               The Balance of Power in the 102nd Legislature </vt:lpstr>
      <vt:lpstr>   The Next Senate Majority Leader: </vt:lpstr>
      <vt:lpstr>The Next Senate Majority Floor Leader</vt:lpstr>
      <vt:lpstr>    The Next Speaker of the House </vt:lpstr>
      <vt:lpstr>The Next House Majority Floor Leader</vt:lpstr>
      <vt:lpstr>Minority Leaders of the Senate and House </vt:lpstr>
      <vt:lpstr>   “A Child Advocates View of Advocacy  Opportunities Ahead” </vt:lpstr>
      <vt:lpstr>Meet our Panelists</vt:lpstr>
      <vt:lpstr>Panel Questions</vt:lpstr>
      <vt:lpstr>Panel Questions</vt:lpstr>
      <vt:lpstr>Panel Questions</vt:lpstr>
      <vt:lpstr>Panel Questions</vt:lpstr>
      <vt:lpstr>   Your Questions ???  </vt:lpstr>
      <vt:lpstr>              Visit Us!               Sign-Up for our bi-weekly bulletin  Join our monthly Lunch &amp; Learns on important topics for advocates  Subscribe to our podcast to hear directly from decision-makers and powerful grassroots voices  Call us with any specific questions you have or if you’re interested in organizing a StudentSpeak with your state legislators! </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esl</dc:creator>
  <cp:lastModifiedBy>Kali Montgomery</cp:lastModifiedBy>
  <cp:revision>146</cp:revision>
  <dcterms:created xsi:type="dcterms:W3CDTF">2018-09-25T12:43:04Z</dcterms:created>
  <dcterms:modified xsi:type="dcterms:W3CDTF">2022-11-16T19:39:02Z</dcterms:modified>
</cp:coreProperties>
</file>