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69" r:id="rId3"/>
    <p:sldId id="370" r:id="rId4"/>
    <p:sldId id="360" r:id="rId5"/>
    <p:sldId id="362" r:id="rId6"/>
    <p:sldId id="359" r:id="rId7"/>
    <p:sldId id="366" r:id="rId8"/>
    <p:sldId id="352" r:id="rId9"/>
    <p:sldId id="363" r:id="rId10"/>
    <p:sldId id="361" r:id="rId11"/>
    <p:sldId id="364" r:id="rId12"/>
    <p:sldId id="368" r:id="rId13"/>
    <p:sldId id="376" r:id="rId14"/>
    <p:sldId id="374" r:id="rId15"/>
    <p:sldId id="367" r:id="rId16"/>
    <p:sldId id="371" r:id="rId17"/>
    <p:sldId id="372" r:id="rId18"/>
    <p:sldId id="373" r:id="rId19"/>
    <p:sldId id="3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5F92"/>
    <a:srgbClr val="2FA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8" autoAdjust="0"/>
    <p:restoredTop sz="95878"/>
  </p:normalViewPr>
  <p:slideViewPr>
    <p:cSldViewPr snapToGrid="0">
      <p:cViewPr varScale="1">
        <p:scale>
          <a:sx n="59" d="100"/>
          <a:sy n="59" d="100"/>
        </p:scale>
        <p:origin x="81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6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511001-435D-41A5-9EE0-30573CA1E98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52D5811-DCB2-442B-8655-FEAF4EFFF91C}">
      <dgm:prSet/>
      <dgm:spPr/>
      <dgm:t>
        <a:bodyPr/>
        <a:lstStyle/>
        <a:p>
          <a:r>
            <a:rPr lang="en-US"/>
            <a:t>Early Head Start</a:t>
          </a:r>
        </a:p>
      </dgm:t>
    </dgm:pt>
    <dgm:pt modelId="{DC294E81-A9F0-4AE6-9203-EB5659D6DC09}" type="parTrans" cxnId="{9082C466-0842-4892-99B4-721871805FEF}">
      <dgm:prSet/>
      <dgm:spPr/>
      <dgm:t>
        <a:bodyPr/>
        <a:lstStyle/>
        <a:p>
          <a:endParaRPr lang="en-US"/>
        </a:p>
      </dgm:t>
    </dgm:pt>
    <dgm:pt modelId="{7E315906-6BEE-47D9-9A79-13B039D2C14A}" type="sibTrans" cxnId="{9082C466-0842-4892-99B4-721871805FEF}">
      <dgm:prSet/>
      <dgm:spPr/>
      <dgm:t>
        <a:bodyPr/>
        <a:lstStyle/>
        <a:p>
          <a:endParaRPr lang="en-US"/>
        </a:p>
      </dgm:t>
    </dgm:pt>
    <dgm:pt modelId="{E5AA9C91-B8F8-4A3E-81E4-114D08AB49FA}">
      <dgm:prSet/>
      <dgm:spPr/>
      <dgm:t>
        <a:bodyPr/>
        <a:lstStyle/>
        <a:p>
          <a:r>
            <a:rPr lang="en-US"/>
            <a:t>Family Spirit</a:t>
          </a:r>
        </a:p>
      </dgm:t>
    </dgm:pt>
    <dgm:pt modelId="{7A147532-5AFE-4921-98B4-20C6CB36CD8A}" type="parTrans" cxnId="{284CC47F-7771-49E8-8B45-05EAD70E5485}">
      <dgm:prSet/>
      <dgm:spPr/>
      <dgm:t>
        <a:bodyPr/>
        <a:lstStyle/>
        <a:p>
          <a:endParaRPr lang="en-US"/>
        </a:p>
      </dgm:t>
    </dgm:pt>
    <dgm:pt modelId="{E538BCEA-6A63-45D9-876D-6EDE4E5E8C16}" type="sibTrans" cxnId="{284CC47F-7771-49E8-8B45-05EAD70E5485}">
      <dgm:prSet/>
      <dgm:spPr/>
      <dgm:t>
        <a:bodyPr/>
        <a:lstStyle/>
        <a:p>
          <a:endParaRPr lang="en-US"/>
        </a:p>
      </dgm:t>
    </dgm:pt>
    <dgm:pt modelId="{52B81402-2265-4BB4-B1D1-FA681DABE843}">
      <dgm:prSet/>
      <dgm:spPr/>
      <dgm:t>
        <a:bodyPr/>
        <a:lstStyle/>
        <a:p>
          <a:r>
            <a:rPr lang="en-US"/>
            <a:t>Healthy Families America</a:t>
          </a:r>
        </a:p>
      </dgm:t>
    </dgm:pt>
    <dgm:pt modelId="{0BE06B14-9021-49A5-AEFC-234D7FF62856}" type="parTrans" cxnId="{F314BAD1-4FF5-400C-BA87-30C077D27654}">
      <dgm:prSet/>
      <dgm:spPr/>
      <dgm:t>
        <a:bodyPr/>
        <a:lstStyle/>
        <a:p>
          <a:endParaRPr lang="en-US"/>
        </a:p>
      </dgm:t>
    </dgm:pt>
    <dgm:pt modelId="{134ADB8E-32B3-4D02-8772-71B78E68EB00}" type="sibTrans" cxnId="{F314BAD1-4FF5-400C-BA87-30C077D27654}">
      <dgm:prSet/>
      <dgm:spPr/>
      <dgm:t>
        <a:bodyPr/>
        <a:lstStyle/>
        <a:p>
          <a:endParaRPr lang="en-US"/>
        </a:p>
      </dgm:t>
    </dgm:pt>
    <dgm:pt modelId="{71EFADBA-CD39-45A2-8B0F-C1912FDBE624}">
      <dgm:prSet/>
      <dgm:spPr/>
      <dgm:t>
        <a:bodyPr/>
        <a:lstStyle/>
        <a:p>
          <a:r>
            <a:rPr lang="en-US"/>
            <a:t>Infant Mental Health</a:t>
          </a:r>
        </a:p>
      </dgm:t>
    </dgm:pt>
    <dgm:pt modelId="{8831B0B6-995A-401F-9CC7-78F0DCE45B42}" type="parTrans" cxnId="{82F44A7B-1715-47B8-A5FC-81B80595EE5B}">
      <dgm:prSet/>
      <dgm:spPr/>
      <dgm:t>
        <a:bodyPr/>
        <a:lstStyle/>
        <a:p>
          <a:endParaRPr lang="en-US"/>
        </a:p>
      </dgm:t>
    </dgm:pt>
    <dgm:pt modelId="{A8A41496-4FED-483B-B349-7146D643696A}" type="sibTrans" cxnId="{82F44A7B-1715-47B8-A5FC-81B80595EE5B}">
      <dgm:prSet/>
      <dgm:spPr/>
      <dgm:t>
        <a:bodyPr/>
        <a:lstStyle/>
        <a:p>
          <a:endParaRPr lang="en-US"/>
        </a:p>
      </dgm:t>
    </dgm:pt>
    <dgm:pt modelId="{6883F6F2-423C-43EA-8117-AAA69BB87A51}">
      <dgm:prSet/>
      <dgm:spPr/>
      <dgm:t>
        <a:bodyPr/>
        <a:lstStyle/>
        <a:p>
          <a:r>
            <a:rPr lang="en-US"/>
            <a:t>Maternal Infant Health Program</a:t>
          </a:r>
        </a:p>
      </dgm:t>
    </dgm:pt>
    <dgm:pt modelId="{95D75FED-6CFA-49A4-A6DD-8178D82BD0F7}" type="parTrans" cxnId="{DDCA5E4C-8BC7-4097-9603-69B21A2C2BA2}">
      <dgm:prSet/>
      <dgm:spPr/>
      <dgm:t>
        <a:bodyPr/>
        <a:lstStyle/>
        <a:p>
          <a:endParaRPr lang="en-US"/>
        </a:p>
      </dgm:t>
    </dgm:pt>
    <dgm:pt modelId="{AEC7B6EE-642F-47E9-A48F-A95792A14433}" type="sibTrans" cxnId="{DDCA5E4C-8BC7-4097-9603-69B21A2C2BA2}">
      <dgm:prSet/>
      <dgm:spPr/>
      <dgm:t>
        <a:bodyPr/>
        <a:lstStyle/>
        <a:p>
          <a:endParaRPr lang="en-US"/>
        </a:p>
      </dgm:t>
    </dgm:pt>
    <dgm:pt modelId="{F0894CCD-51B0-4F64-A268-56F43F8B025A}">
      <dgm:prSet/>
      <dgm:spPr/>
      <dgm:t>
        <a:bodyPr/>
        <a:lstStyle/>
        <a:p>
          <a:r>
            <a:rPr lang="en-US"/>
            <a:t>Nurse-Family Partnership</a:t>
          </a:r>
        </a:p>
      </dgm:t>
    </dgm:pt>
    <dgm:pt modelId="{9D15A5EC-78E8-445B-8300-3CE3E41E7679}" type="parTrans" cxnId="{434F6BCD-F007-4B90-9BEA-B3A0903E0C8B}">
      <dgm:prSet/>
      <dgm:spPr/>
      <dgm:t>
        <a:bodyPr/>
        <a:lstStyle/>
        <a:p>
          <a:endParaRPr lang="en-US"/>
        </a:p>
      </dgm:t>
    </dgm:pt>
    <dgm:pt modelId="{53FCB8F5-3561-4089-9AB7-ED26CF25D4C5}" type="sibTrans" cxnId="{434F6BCD-F007-4B90-9BEA-B3A0903E0C8B}">
      <dgm:prSet/>
      <dgm:spPr/>
      <dgm:t>
        <a:bodyPr/>
        <a:lstStyle/>
        <a:p>
          <a:endParaRPr lang="en-US"/>
        </a:p>
      </dgm:t>
    </dgm:pt>
    <dgm:pt modelId="{6F0E999A-478F-480E-8A39-17D67725C656}">
      <dgm:prSet/>
      <dgm:spPr/>
      <dgm:t>
        <a:bodyPr/>
        <a:lstStyle/>
        <a:p>
          <a:r>
            <a:rPr lang="en-US"/>
            <a:t>Parents as Teachers</a:t>
          </a:r>
        </a:p>
      </dgm:t>
    </dgm:pt>
    <dgm:pt modelId="{D8D00FD3-43AE-4651-AB5B-FE8D471BC3CA}" type="parTrans" cxnId="{E8A93E22-C355-4B17-8775-5D3920519F75}">
      <dgm:prSet/>
      <dgm:spPr/>
      <dgm:t>
        <a:bodyPr/>
        <a:lstStyle/>
        <a:p>
          <a:endParaRPr lang="en-US"/>
        </a:p>
      </dgm:t>
    </dgm:pt>
    <dgm:pt modelId="{9B655896-BD33-4D28-A524-1D89D11F6750}" type="sibTrans" cxnId="{E8A93E22-C355-4B17-8775-5D3920519F75}">
      <dgm:prSet/>
      <dgm:spPr/>
      <dgm:t>
        <a:bodyPr/>
        <a:lstStyle/>
        <a:p>
          <a:endParaRPr lang="en-US"/>
        </a:p>
      </dgm:t>
    </dgm:pt>
    <dgm:pt modelId="{1867D0AF-3BBD-4334-AFA5-84FAE79F04B1}">
      <dgm:prSet/>
      <dgm:spPr/>
      <dgm:t>
        <a:bodyPr/>
        <a:lstStyle/>
        <a:p>
          <a:r>
            <a:rPr lang="en-US"/>
            <a:t>Play and Learn Strategies</a:t>
          </a:r>
        </a:p>
      </dgm:t>
    </dgm:pt>
    <dgm:pt modelId="{343575BF-466F-405A-8D85-F9F55E23515B}" type="parTrans" cxnId="{B8A6FEA0-5CD3-40EC-ACF2-E4B03942334C}">
      <dgm:prSet/>
      <dgm:spPr/>
      <dgm:t>
        <a:bodyPr/>
        <a:lstStyle/>
        <a:p>
          <a:endParaRPr lang="en-US"/>
        </a:p>
      </dgm:t>
    </dgm:pt>
    <dgm:pt modelId="{B4C15F14-86F4-4024-96AF-FABB5CADB2ED}" type="sibTrans" cxnId="{B8A6FEA0-5CD3-40EC-ACF2-E4B03942334C}">
      <dgm:prSet/>
      <dgm:spPr/>
      <dgm:t>
        <a:bodyPr/>
        <a:lstStyle/>
        <a:p>
          <a:endParaRPr lang="en-US"/>
        </a:p>
      </dgm:t>
    </dgm:pt>
    <dgm:pt modelId="{877DAF77-68A0-584A-A5DB-06F36AA2A16B}" type="pres">
      <dgm:prSet presAssocID="{EF511001-435D-41A5-9EE0-30573CA1E98B}" presName="linear" presStyleCnt="0">
        <dgm:presLayoutVars>
          <dgm:animLvl val="lvl"/>
          <dgm:resizeHandles val="exact"/>
        </dgm:presLayoutVars>
      </dgm:prSet>
      <dgm:spPr/>
    </dgm:pt>
    <dgm:pt modelId="{25E73B55-8F18-6940-A491-71D4B6E1ECF2}" type="pres">
      <dgm:prSet presAssocID="{952D5811-DCB2-442B-8655-FEAF4EFFF91C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7F7BA3F5-CCB9-3B4A-824E-6475A97FA7B6}" type="pres">
      <dgm:prSet presAssocID="{7E315906-6BEE-47D9-9A79-13B039D2C14A}" presName="spacer" presStyleCnt="0"/>
      <dgm:spPr/>
    </dgm:pt>
    <dgm:pt modelId="{0652ED30-EDF6-C14B-B68F-E0D2411F0FC9}" type="pres">
      <dgm:prSet presAssocID="{E5AA9C91-B8F8-4A3E-81E4-114D08AB49FA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63B3ACBD-A8AD-8D4C-9B0E-AA587B6F8C8F}" type="pres">
      <dgm:prSet presAssocID="{E538BCEA-6A63-45D9-876D-6EDE4E5E8C16}" presName="spacer" presStyleCnt="0"/>
      <dgm:spPr/>
    </dgm:pt>
    <dgm:pt modelId="{E7E5ADB2-6465-6442-87CC-181856BE24A3}" type="pres">
      <dgm:prSet presAssocID="{52B81402-2265-4BB4-B1D1-FA681DABE843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278D9FD5-D225-EB4D-AEB6-AAEF2D5408DA}" type="pres">
      <dgm:prSet presAssocID="{134ADB8E-32B3-4D02-8772-71B78E68EB00}" presName="spacer" presStyleCnt="0"/>
      <dgm:spPr/>
    </dgm:pt>
    <dgm:pt modelId="{CEAC7D0E-997A-3A43-B2DD-3AC44BD3EA14}" type="pres">
      <dgm:prSet presAssocID="{71EFADBA-CD39-45A2-8B0F-C1912FDBE624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CEA50BD8-D72D-0A4C-8C37-2C574D4E16A2}" type="pres">
      <dgm:prSet presAssocID="{A8A41496-4FED-483B-B349-7146D643696A}" presName="spacer" presStyleCnt="0"/>
      <dgm:spPr/>
    </dgm:pt>
    <dgm:pt modelId="{769BCF32-201A-6A4C-9CFE-463BF8D8F97A}" type="pres">
      <dgm:prSet presAssocID="{6883F6F2-423C-43EA-8117-AAA69BB87A51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44CFBDC6-A68E-A740-B619-FE63B9129C70}" type="pres">
      <dgm:prSet presAssocID="{AEC7B6EE-642F-47E9-A48F-A95792A14433}" presName="spacer" presStyleCnt="0"/>
      <dgm:spPr/>
    </dgm:pt>
    <dgm:pt modelId="{C4975A50-CF50-1F4C-BCC0-8F483A930B95}" type="pres">
      <dgm:prSet presAssocID="{F0894CCD-51B0-4F64-A268-56F43F8B025A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FA05C61B-1E74-8D48-8232-7E028CF7DE56}" type="pres">
      <dgm:prSet presAssocID="{53FCB8F5-3561-4089-9AB7-ED26CF25D4C5}" presName="spacer" presStyleCnt="0"/>
      <dgm:spPr/>
    </dgm:pt>
    <dgm:pt modelId="{7DCF1AD6-A443-5E49-89DC-825B0B851ED7}" type="pres">
      <dgm:prSet presAssocID="{6F0E999A-478F-480E-8A39-17D67725C656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BDBBF5C3-0BCE-B74B-B29C-B47F9B6663C3}" type="pres">
      <dgm:prSet presAssocID="{9B655896-BD33-4D28-A524-1D89D11F6750}" presName="spacer" presStyleCnt="0"/>
      <dgm:spPr/>
    </dgm:pt>
    <dgm:pt modelId="{92BB86D2-C23B-F44A-AFCB-B2830E0C2F4B}" type="pres">
      <dgm:prSet presAssocID="{1867D0AF-3BBD-4334-AFA5-84FAE79F04B1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E8A93E22-C355-4B17-8775-5D3920519F75}" srcId="{EF511001-435D-41A5-9EE0-30573CA1E98B}" destId="{6F0E999A-478F-480E-8A39-17D67725C656}" srcOrd="6" destOrd="0" parTransId="{D8D00FD3-43AE-4651-AB5B-FE8D471BC3CA}" sibTransId="{9B655896-BD33-4D28-A524-1D89D11F6750}"/>
    <dgm:cxn modelId="{0887D92A-D4FB-224F-A686-8FA8A6AA282A}" type="presOf" srcId="{1867D0AF-3BBD-4334-AFA5-84FAE79F04B1}" destId="{92BB86D2-C23B-F44A-AFCB-B2830E0C2F4B}" srcOrd="0" destOrd="0" presId="urn:microsoft.com/office/officeart/2005/8/layout/vList2"/>
    <dgm:cxn modelId="{E351A33F-53D2-054D-AF2D-3442CE5DEE14}" type="presOf" srcId="{EF511001-435D-41A5-9EE0-30573CA1E98B}" destId="{877DAF77-68A0-584A-A5DB-06F36AA2A16B}" srcOrd="0" destOrd="0" presId="urn:microsoft.com/office/officeart/2005/8/layout/vList2"/>
    <dgm:cxn modelId="{2B9F3F62-69B3-7940-B113-C4148B16CB8F}" type="presOf" srcId="{952D5811-DCB2-442B-8655-FEAF4EFFF91C}" destId="{25E73B55-8F18-6940-A491-71D4B6E1ECF2}" srcOrd="0" destOrd="0" presId="urn:microsoft.com/office/officeart/2005/8/layout/vList2"/>
    <dgm:cxn modelId="{9082C466-0842-4892-99B4-721871805FEF}" srcId="{EF511001-435D-41A5-9EE0-30573CA1E98B}" destId="{952D5811-DCB2-442B-8655-FEAF4EFFF91C}" srcOrd="0" destOrd="0" parTransId="{DC294E81-A9F0-4AE6-9203-EB5659D6DC09}" sibTransId="{7E315906-6BEE-47D9-9A79-13B039D2C14A}"/>
    <dgm:cxn modelId="{DDCA5E4C-8BC7-4097-9603-69B21A2C2BA2}" srcId="{EF511001-435D-41A5-9EE0-30573CA1E98B}" destId="{6883F6F2-423C-43EA-8117-AAA69BB87A51}" srcOrd="4" destOrd="0" parTransId="{95D75FED-6CFA-49A4-A6DD-8178D82BD0F7}" sibTransId="{AEC7B6EE-642F-47E9-A48F-A95792A14433}"/>
    <dgm:cxn modelId="{D6566450-B6AA-FE48-8003-924028F34AB4}" type="presOf" srcId="{E5AA9C91-B8F8-4A3E-81E4-114D08AB49FA}" destId="{0652ED30-EDF6-C14B-B68F-E0D2411F0FC9}" srcOrd="0" destOrd="0" presId="urn:microsoft.com/office/officeart/2005/8/layout/vList2"/>
    <dgm:cxn modelId="{82F44A7B-1715-47B8-A5FC-81B80595EE5B}" srcId="{EF511001-435D-41A5-9EE0-30573CA1E98B}" destId="{71EFADBA-CD39-45A2-8B0F-C1912FDBE624}" srcOrd="3" destOrd="0" parTransId="{8831B0B6-995A-401F-9CC7-78F0DCE45B42}" sibTransId="{A8A41496-4FED-483B-B349-7146D643696A}"/>
    <dgm:cxn modelId="{284CC47F-7771-49E8-8B45-05EAD70E5485}" srcId="{EF511001-435D-41A5-9EE0-30573CA1E98B}" destId="{E5AA9C91-B8F8-4A3E-81E4-114D08AB49FA}" srcOrd="1" destOrd="0" parTransId="{7A147532-5AFE-4921-98B4-20C6CB36CD8A}" sibTransId="{E538BCEA-6A63-45D9-876D-6EDE4E5E8C16}"/>
    <dgm:cxn modelId="{24759B8F-0F2C-7644-BFCA-2FD1AC3FECEC}" type="presOf" srcId="{6F0E999A-478F-480E-8A39-17D67725C656}" destId="{7DCF1AD6-A443-5E49-89DC-825B0B851ED7}" srcOrd="0" destOrd="0" presId="urn:microsoft.com/office/officeart/2005/8/layout/vList2"/>
    <dgm:cxn modelId="{B8A6FEA0-5CD3-40EC-ACF2-E4B03942334C}" srcId="{EF511001-435D-41A5-9EE0-30573CA1E98B}" destId="{1867D0AF-3BBD-4334-AFA5-84FAE79F04B1}" srcOrd="7" destOrd="0" parTransId="{343575BF-466F-405A-8D85-F9F55E23515B}" sibTransId="{B4C15F14-86F4-4024-96AF-FABB5CADB2ED}"/>
    <dgm:cxn modelId="{1A9F15A4-6F7A-1144-9AA7-B3D2CC6353A5}" type="presOf" srcId="{F0894CCD-51B0-4F64-A268-56F43F8B025A}" destId="{C4975A50-CF50-1F4C-BCC0-8F483A930B95}" srcOrd="0" destOrd="0" presId="urn:microsoft.com/office/officeart/2005/8/layout/vList2"/>
    <dgm:cxn modelId="{41F244C6-9EB5-7942-AD22-8F16B069BA19}" type="presOf" srcId="{71EFADBA-CD39-45A2-8B0F-C1912FDBE624}" destId="{CEAC7D0E-997A-3A43-B2DD-3AC44BD3EA14}" srcOrd="0" destOrd="0" presId="urn:microsoft.com/office/officeart/2005/8/layout/vList2"/>
    <dgm:cxn modelId="{434F6BCD-F007-4B90-9BEA-B3A0903E0C8B}" srcId="{EF511001-435D-41A5-9EE0-30573CA1E98B}" destId="{F0894CCD-51B0-4F64-A268-56F43F8B025A}" srcOrd="5" destOrd="0" parTransId="{9D15A5EC-78E8-445B-8300-3CE3E41E7679}" sibTransId="{53FCB8F5-3561-4089-9AB7-ED26CF25D4C5}"/>
    <dgm:cxn modelId="{F314BAD1-4FF5-400C-BA87-30C077D27654}" srcId="{EF511001-435D-41A5-9EE0-30573CA1E98B}" destId="{52B81402-2265-4BB4-B1D1-FA681DABE843}" srcOrd="2" destOrd="0" parTransId="{0BE06B14-9021-49A5-AEFC-234D7FF62856}" sibTransId="{134ADB8E-32B3-4D02-8772-71B78E68EB00}"/>
    <dgm:cxn modelId="{2680FDD7-DF9C-504F-B691-1F835C5D2636}" type="presOf" srcId="{52B81402-2265-4BB4-B1D1-FA681DABE843}" destId="{E7E5ADB2-6465-6442-87CC-181856BE24A3}" srcOrd="0" destOrd="0" presId="urn:microsoft.com/office/officeart/2005/8/layout/vList2"/>
    <dgm:cxn modelId="{1A778DDC-0A9C-FF4C-9156-BE46C77E9156}" type="presOf" srcId="{6883F6F2-423C-43EA-8117-AAA69BB87A51}" destId="{769BCF32-201A-6A4C-9CFE-463BF8D8F97A}" srcOrd="0" destOrd="0" presId="urn:microsoft.com/office/officeart/2005/8/layout/vList2"/>
    <dgm:cxn modelId="{3743E7E3-ABC2-054A-931E-A8D62D894767}" type="presParOf" srcId="{877DAF77-68A0-584A-A5DB-06F36AA2A16B}" destId="{25E73B55-8F18-6940-A491-71D4B6E1ECF2}" srcOrd="0" destOrd="0" presId="urn:microsoft.com/office/officeart/2005/8/layout/vList2"/>
    <dgm:cxn modelId="{05C04DE6-D356-E641-BCD0-3C28953C3BD8}" type="presParOf" srcId="{877DAF77-68A0-584A-A5DB-06F36AA2A16B}" destId="{7F7BA3F5-CCB9-3B4A-824E-6475A97FA7B6}" srcOrd="1" destOrd="0" presId="urn:microsoft.com/office/officeart/2005/8/layout/vList2"/>
    <dgm:cxn modelId="{8AD5BBC1-B0B0-D840-9B7E-FE4662F10303}" type="presParOf" srcId="{877DAF77-68A0-584A-A5DB-06F36AA2A16B}" destId="{0652ED30-EDF6-C14B-B68F-E0D2411F0FC9}" srcOrd="2" destOrd="0" presId="urn:microsoft.com/office/officeart/2005/8/layout/vList2"/>
    <dgm:cxn modelId="{9E92B67F-3992-8F43-B0D2-ACCCB7B50C57}" type="presParOf" srcId="{877DAF77-68A0-584A-A5DB-06F36AA2A16B}" destId="{63B3ACBD-A8AD-8D4C-9B0E-AA587B6F8C8F}" srcOrd="3" destOrd="0" presId="urn:microsoft.com/office/officeart/2005/8/layout/vList2"/>
    <dgm:cxn modelId="{50D2B6F5-F54F-5545-8E86-A4B22E080BA5}" type="presParOf" srcId="{877DAF77-68A0-584A-A5DB-06F36AA2A16B}" destId="{E7E5ADB2-6465-6442-87CC-181856BE24A3}" srcOrd="4" destOrd="0" presId="urn:microsoft.com/office/officeart/2005/8/layout/vList2"/>
    <dgm:cxn modelId="{E822788A-0AF7-D043-A7FD-4C01C0322248}" type="presParOf" srcId="{877DAF77-68A0-584A-A5DB-06F36AA2A16B}" destId="{278D9FD5-D225-EB4D-AEB6-AAEF2D5408DA}" srcOrd="5" destOrd="0" presId="urn:microsoft.com/office/officeart/2005/8/layout/vList2"/>
    <dgm:cxn modelId="{A925C55D-6B84-B240-BF4F-9D6A1F5087E6}" type="presParOf" srcId="{877DAF77-68A0-584A-A5DB-06F36AA2A16B}" destId="{CEAC7D0E-997A-3A43-B2DD-3AC44BD3EA14}" srcOrd="6" destOrd="0" presId="urn:microsoft.com/office/officeart/2005/8/layout/vList2"/>
    <dgm:cxn modelId="{257507B1-BBD2-1348-A94F-38B966B2EE70}" type="presParOf" srcId="{877DAF77-68A0-584A-A5DB-06F36AA2A16B}" destId="{CEA50BD8-D72D-0A4C-8C37-2C574D4E16A2}" srcOrd="7" destOrd="0" presId="urn:microsoft.com/office/officeart/2005/8/layout/vList2"/>
    <dgm:cxn modelId="{6ED2A639-AB06-B14E-AA69-56393BF8E266}" type="presParOf" srcId="{877DAF77-68A0-584A-A5DB-06F36AA2A16B}" destId="{769BCF32-201A-6A4C-9CFE-463BF8D8F97A}" srcOrd="8" destOrd="0" presId="urn:microsoft.com/office/officeart/2005/8/layout/vList2"/>
    <dgm:cxn modelId="{B1C855DB-F129-CE43-AE62-340841448380}" type="presParOf" srcId="{877DAF77-68A0-584A-A5DB-06F36AA2A16B}" destId="{44CFBDC6-A68E-A740-B619-FE63B9129C70}" srcOrd="9" destOrd="0" presId="urn:microsoft.com/office/officeart/2005/8/layout/vList2"/>
    <dgm:cxn modelId="{5E9DAE86-EC77-7946-81B9-77D2F56DC8B9}" type="presParOf" srcId="{877DAF77-68A0-584A-A5DB-06F36AA2A16B}" destId="{C4975A50-CF50-1F4C-BCC0-8F483A930B95}" srcOrd="10" destOrd="0" presId="urn:microsoft.com/office/officeart/2005/8/layout/vList2"/>
    <dgm:cxn modelId="{C47B0AA9-CF44-F441-B9D1-96AD772439CB}" type="presParOf" srcId="{877DAF77-68A0-584A-A5DB-06F36AA2A16B}" destId="{FA05C61B-1E74-8D48-8232-7E028CF7DE56}" srcOrd="11" destOrd="0" presId="urn:microsoft.com/office/officeart/2005/8/layout/vList2"/>
    <dgm:cxn modelId="{EA0E1014-183A-994D-B5EE-C28ADF0791FC}" type="presParOf" srcId="{877DAF77-68A0-584A-A5DB-06F36AA2A16B}" destId="{7DCF1AD6-A443-5E49-89DC-825B0B851ED7}" srcOrd="12" destOrd="0" presId="urn:microsoft.com/office/officeart/2005/8/layout/vList2"/>
    <dgm:cxn modelId="{24C0D229-4A0A-1A4D-BF09-23436939FB55}" type="presParOf" srcId="{877DAF77-68A0-584A-A5DB-06F36AA2A16B}" destId="{BDBBF5C3-0BCE-B74B-B29C-B47F9B6663C3}" srcOrd="13" destOrd="0" presId="urn:microsoft.com/office/officeart/2005/8/layout/vList2"/>
    <dgm:cxn modelId="{99D315C1-7516-9A4D-871B-7168C9556874}" type="presParOf" srcId="{877DAF77-68A0-584A-A5DB-06F36AA2A16B}" destId="{92BB86D2-C23B-F44A-AFCB-B2830E0C2F4B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2BF1FC-C363-4968-B4EA-E769FD661A0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87E1EE-174D-4616-86E8-FEFE62D26573}">
      <dgm:prSet/>
      <dgm:spPr/>
      <dgm:t>
        <a:bodyPr/>
        <a:lstStyle/>
        <a:p>
          <a:r>
            <a:rPr lang="en-US"/>
            <a:t>Michigan Department of Health and Human Services</a:t>
          </a:r>
        </a:p>
      </dgm:t>
    </dgm:pt>
    <dgm:pt modelId="{AABC2BDF-6FC0-43EA-80ED-AAA697A44D4D}" type="parTrans" cxnId="{7E91BAB7-2F90-4B70-9A93-5776325F59D8}">
      <dgm:prSet/>
      <dgm:spPr/>
      <dgm:t>
        <a:bodyPr/>
        <a:lstStyle/>
        <a:p>
          <a:endParaRPr lang="en-US"/>
        </a:p>
      </dgm:t>
    </dgm:pt>
    <dgm:pt modelId="{E5384DB9-0BC2-4804-80E2-56E4DD097739}" type="sibTrans" cxnId="{7E91BAB7-2F90-4B70-9A93-5776325F59D8}">
      <dgm:prSet/>
      <dgm:spPr/>
      <dgm:t>
        <a:bodyPr/>
        <a:lstStyle/>
        <a:p>
          <a:endParaRPr lang="en-US"/>
        </a:p>
      </dgm:t>
    </dgm:pt>
    <dgm:pt modelId="{4570BA72-73D9-452E-8479-AC4706A5F99E}">
      <dgm:prSet/>
      <dgm:spPr/>
      <dgm:t>
        <a:bodyPr/>
        <a:lstStyle/>
        <a:p>
          <a:r>
            <a:rPr lang="en-US"/>
            <a:t>Michigan Home Visiting Initiative</a:t>
          </a:r>
        </a:p>
      </dgm:t>
    </dgm:pt>
    <dgm:pt modelId="{0092DFCC-CDF9-4B43-ADE6-98CE2C63176A}" type="parTrans" cxnId="{A7B9D319-0D4B-41AA-A9D6-5C5B7B817D68}">
      <dgm:prSet/>
      <dgm:spPr/>
      <dgm:t>
        <a:bodyPr/>
        <a:lstStyle/>
        <a:p>
          <a:endParaRPr lang="en-US"/>
        </a:p>
      </dgm:t>
    </dgm:pt>
    <dgm:pt modelId="{02A88DD8-1106-46A7-B988-CEB3B4445C1D}" type="sibTrans" cxnId="{A7B9D319-0D4B-41AA-A9D6-5C5B7B817D68}">
      <dgm:prSet/>
      <dgm:spPr/>
      <dgm:t>
        <a:bodyPr/>
        <a:lstStyle/>
        <a:p>
          <a:endParaRPr lang="en-US"/>
        </a:p>
      </dgm:t>
    </dgm:pt>
    <dgm:pt modelId="{54FFF511-76BE-4718-AAD0-384807663B08}">
      <dgm:prSet/>
      <dgm:spPr/>
      <dgm:t>
        <a:bodyPr/>
        <a:lstStyle/>
        <a:p>
          <a:r>
            <a:rPr lang="en-US"/>
            <a:t>Maternal Infant Health Program</a:t>
          </a:r>
        </a:p>
      </dgm:t>
    </dgm:pt>
    <dgm:pt modelId="{CEA34659-FA80-4501-85FB-B055E8E86618}" type="parTrans" cxnId="{74922D39-31CB-47EE-A1AB-9C5F7279719E}">
      <dgm:prSet/>
      <dgm:spPr/>
      <dgm:t>
        <a:bodyPr/>
        <a:lstStyle/>
        <a:p>
          <a:endParaRPr lang="en-US"/>
        </a:p>
      </dgm:t>
    </dgm:pt>
    <dgm:pt modelId="{1FDF1594-B121-4F68-8864-93618D497E28}" type="sibTrans" cxnId="{74922D39-31CB-47EE-A1AB-9C5F7279719E}">
      <dgm:prSet/>
      <dgm:spPr/>
      <dgm:t>
        <a:bodyPr/>
        <a:lstStyle/>
        <a:p>
          <a:endParaRPr lang="en-US"/>
        </a:p>
      </dgm:t>
    </dgm:pt>
    <dgm:pt modelId="{09AEF6C7-5746-4B36-8200-39F072741C10}">
      <dgm:prSet/>
      <dgm:spPr/>
      <dgm:t>
        <a:bodyPr/>
        <a:lstStyle/>
        <a:p>
          <a:r>
            <a:rPr lang="en-US"/>
            <a:t>Behavioral Health</a:t>
          </a:r>
        </a:p>
      </dgm:t>
    </dgm:pt>
    <dgm:pt modelId="{2C741CC7-A931-4086-97EA-B2DAA117DC46}" type="parTrans" cxnId="{EBA37C8C-0325-414D-B844-85AD8CBB46B5}">
      <dgm:prSet/>
      <dgm:spPr/>
      <dgm:t>
        <a:bodyPr/>
        <a:lstStyle/>
        <a:p>
          <a:endParaRPr lang="en-US"/>
        </a:p>
      </dgm:t>
    </dgm:pt>
    <dgm:pt modelId="{BFAB8E61-FB34-492B-B66E-F16AF347FAE6}" type="sibTrans" cxnId="{EBA37C8C-0325-414D-B844-85AD8CBB46B5}">
      <dgm:prSet/>
      <dgm:spPr/>
      <dgm:t>
        <a:bodyPr/>
        <a:lstStyle/>
        <a:p>
          <a:endParaRPr lang="en-US"/>
        </a:p>
      </dgm:t>
    </dgm:pt>
    <dgm:pt modelId="{F641A95E-B628-4D31-9ACF-F3698E9A5441}">
      <dgm:prSet/>
      <dgm:spPr/>
      <dgm:t>
        <a:bodyPr/>
        <a:lstStyle/>
        <a:p>
          <a:r>
            <a:rPr lang="en-US" dirty="0"/>
            <a:t>Children Trust Michigan</a:t>
          </a:r>
        </a:p>
      </dgm:t>
    </dgm:pt>
    <dgm:pt modelId="{64DE23FA-B625-4B45-8510-3BF396F44E97}" type="parTrans" cxnId="{E98CBA5B-2306-4A75-82EB-AD48D104A7BE}">
      <dgm:prSet/>
      <dgm:spPr/>
      <dgm:t>
        <a:bodyPr/>
        <a:lstStyle/>
        <a:p>
          <a:endParaRPr lang="en-US"/>
        </a:p>
      </dgm:t>
    </dgm:pt>
    <dgm:pt modelId="{78F8DB94-D996-45EF-BDA6-F9B51661E252}" type="sibTrans" cxnId="{E98CBA5B-2306-4A75-82EB-AD48D104A7BE}">
      <dgm:prSet/>
      <dgm:spPr/>
      <dgm:t>
        <a:bodyPr/>
        <a:lstStyle/>
        <a:p>
          <a:endParaRPr lang="en-US"/>
        </a:p>
      </dgm:t>
    </dgm:pt>
    <dgm:pt modelId="{7AE4F265-01BB-425B-986D-A0B9BE673E85}">
      <dgm:prSet/>
      <dgm:spPr/>
      <dgm:t>
        <a:bodyPr/>
        <a:lstStyle/>
        <a:p>
          <a:r>
            <a:rPr lang="en-US"/>
            <a:t>Michigan Department of Education</a:t>
          </a:r>
        </a:p>
      </dgm:t>
    </dgm:pt>
    <dgm:pt modelId="{D4BCE7D3-BFA6-487B-A529-2533FB52D909}" type="parTrans" cxnId="{C79CCEC1-D94A-4669-8CD6-091230668B17}">
      <dgm:prSet/>
      <dgm:spPr/>
      <dgm:t>
        <a:bodyPr/>
        <a:lstStyle/>
        <a:p>
          <a:endParaRPr lang="en-US"/>
        </a:p>
      </dgm:t>
    </dgm:pt>
    <dgm:pt modelId="{F78F713A-E214-475B-A603-C77940173C1E}" type="sibTrans" cxnId="{C79CCEC1-D94A-4669-8CD6-091230668B17}">
      <dgm:prSet/>
      <dgm:spPr/>
      <dgm:t>
        <a:bodyPr/>
        <a:lstStyle/>
        <a:p>
          <a:endParaRPr lang="en-US"/>
        </a:p>
      </dgm:t>
    </dgm:pt>
    <dgm:pt modelId="{F2386104-6789-4DE4-A903-4BA0EDBC9F21}">
      <dgm:prSet/>
      <dgm:spPr/>
      <dgm:t>
        <a:bodyPr/>
        <a:lstStyle/>
        <a:p>
          <a:r>
            <a:rPr lang="en-US"/>
            <a:t>Office of the Great Start</a:t>
          </a:r>
        </a:p>
      </dgm:t>
    </dgm:pt>
    <dgm:pt modelId="{6B373E62-3274-43E9-B3F7-5F768E793C80}" type="parTrans" cxnId="{99AA0D51-4807-4E39-B8BB-3E033B031CCC}">
      <dgm:prSet/>
      <dgm:spPr/>
      <dgm:t>
        <a:bodyPr/>
        <a:lstStyle/>
        <a:p>
          <a:endParaRPr lang="en-US"/>
        </a:p>
      </dgm:t>
    </dgm:pt>
    <dgm:pt modelId="{1EDA8A81-9C1F-4FF5-91A9-AFE1515FA333}" type="sibTrans" cxnId="{99AA0D51-4807-4E39-B8BB-3E033B031CCC}">
      <dgm:prSet/>
      <dgm:spPr/>
      <dgm:t>
        <a:bodyPr/>
        <a:lstStyle/>
        <a:p>
          <a:endParaRPr lang="en-US"/>
        </a:p>
      </dgm:t>
    </dgm:pt>
    <dgm:pt modelId="{912B8EAB-C492-4F52-8D22-17040FB7BC7C}">
      <dgm:prSet/>
      <dgm:spPr/>
      <dgm:t>
        <a:bodyPr/>
        <a:lstStyle/>
        <a:p>
          <a:r>
            <a:rPr lang="en-US"/>
            <a:t>Multiple collaborative bodies across agencies to regulate and </a:t>
          </a:r>
          <a:br>
            <a:rPr lang="en-US"/>
          </a:br>
          <a:r>
            <a:rPr lang="en-US"/>
            <a:t>communicate with home visiting providers as one system</a:t>
          </a:r>
        </a:p>
      </dgm:t>
    </dgm:pt>
    <dgm:pt modelId="{3DFEE2DB-1CE9-4FE2-8297-CE1F14EB13E3}" type="parTrans" cxnId="{95B30EE9-DC29-4A2F-B2B0-27AC2DB49ACB}">
      <dgm:prSet/>
      <dgm:spPr/>
      <dgm:t>
        <a:bodyPr/>
        <a:lstStyle/>
        <a:p>
          <a:endParaRPr lang="en-US"/>
        </a:p>
      </dgm:t>
    </dgm:pt>
    <dgm:pt modelId="{06E96F3C-18C5-449E-8CF8-14EDF510C24C}" type="sibTrans" cxnId="{95B30EE9-DC29-4A2F-B2B0-27AC2DB49ACB}">
      <dgm:prSet/>
      <dgm:spPr/>
      <dgm:t>
        <a:bodyPr/>
        <a:lstStyle/>
        <a:p>
          <a:endParaRPr lang="en-US"/>
        </a:p>
      </dgm:t>
    </dgm:pt>
    <dgm:pt modelId="{C096A744-648F-42A4-949A-0228C911038A}">
      <dgm:prSet/>
      <dgm:spPr/>
      <dgm:t>
        <a:bodyPr/>
        <a:lstStyle/>
        <a:p>
          <a:r>
            <a:rPr lang="en-US"/>
            <a:t>State Home Visiting Advisory that includes parents and providers</a:t>
          </a:r>
        </a:p>
      </dgm:t>
    </dgm:pt>
    <dgm:pt modelId="{9A78BF91-545A-41AF-85EE-2D58EAE355E0}" type="parTrans" cxnId="{8276B106-C005-4A77-ABE4-F748866EF47B}">
      <dgm:prSet/>
      <dgm:spPr/>
      <dgm:t>
        <a:bodyPr/>
        <a:lstStyle/>
        <a:p>
          <a:endParaRPr lang="en-US"/>
        </a:p>
      </dgm:t>
    </dgm:pt>
    <dgm:pt modelId="{09DC032C-2513-4E57-AD2F-A34D19205247}" type="sibTrans" cxnId="{8276B106-C005-4A77-ABE4-F748866EF47B}">
      <dgm:prSet/>
      <dgm:spPr/>
      <dgm:t>
        <a:bodyPr/>
        <a:lstStyle/>
        <a:p>
          <a:endParaRPr lang="en-US"/>
        </a:p>
      </dgm:t>
    </dgm:pt>
    <dgm:pt modelId="{8CB1F086-5026-D042-BEC5-09B2349F00BE}" type="pres">
      <dgm:prSet presAssocID="{732BF1FC-C363-4968-B4EA-E769FD661A05}" presName="linear" presStyleCnt="0">
        <dgm:presLayoutVars>
          <dgm:dir/>
          <dgm:animLvl val="lvl"/>
          <dgm:resizeHandles val="exact"/>
        </dgm:presLayoutVars>
      </dgm:prSet>
      <dgm:spPr/>
    </dgm:pt>
    <dgm:pt modelId="{7DF1E1E3-388F-C046-A582-7380312FC356}" type="pres">
      <dgm:prSet presAssocID="{6487E1EE-174D-4616-86E8-FEFE62D26573}" presName="parentLin" presStyleCnt="0"/>
      <dgm:spPr/>
    </dgm:pt>
    <dgm:pt modelId="{5124F308-569A-0D4B-868F-86C662F3EEA7}" type="pres">
      <dgm:prSet presAssocID="{6487E1EE-174D-4616-86E8-FEFE62D26573}" presName="parentLeftMargin" presStyleLbl="node1" presStyleIdx="0" presStyleCnt="3"/>
      <dgm:spPr/>
    </dgm:pt>
    <dgm:pt modelId="{3C9099FF-FD34-914F-A37D-8F4D1276332F}" type="pres">
      <dgm:prSet presAssocID="{6487E1EE-174D-4616-86E8-FEFE62D2657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FA053BA-7654-A14C-B934-54D5409D735D}" type="pres">
      <dgm:prSet presAssocID="{6487E1EE-174D-4616-86E8-FEFE62D26573}" presName="negativeSpace" presStyleCnt="0"/>
      <dgm:spPr/>
    </dgm:pt>
    <dgm:pt modelId="{CC2F8CB8-219F-F949-BF25-E89B004F365D}" type="pres">
      <dgm:prSet presAssocID="{6487E1EE-174D-4616-86E8-FEFE62D26573}" presName="childText" presStyleLbl="conFgAcc1" presStyleIdx="0" presStyleCnt="3">
        <dgm:presLayoutVars>
          <dgm:bulletEnabled val="1"/>
        </dgm:presLayoutVars>
      </dgm:prSet>
      <dgm:spPr/>
    </dgm:pt>
    <dgm:pt modelId="{1CEA31A1-8751-CA48-889D-0D8A62A4616D}" type="pres">
      <dgm:prSet presAssocID="{E5384DB9-0BC2-4804-80E2-56E4DD097739}" presName="spaceBetweenRectangles" presStyleCnt="0"/>
      <dgm:spPr/>
    </dgm:pt>
    <dgm:pt modelId="{74CA91E9-8FCE-F140-829B-A280997EB167}" type="pres">
      <dgm:prSet presAssocID="{7AE4F265-01BB-425B-986D-A0B9BE673E85}" presName="parentLin" presStyleCnt="0"/>
      <dgm:spPr/>
    </dgm:pt>
    <dgm:pt modelId="{ECFC7802-7E8E-984A-98F9-B37522BF34DE}" type="pres">
      <dgm:prSet presAssocID="{7AE4F265-01BB-425B-986D-A0B9BE673E85}" presName="parentLeftMargin" presStyleLbl="node1" presStyleIdx="0" presStyleCnt="3"/>
      <dgm:spPr/>
    </dgm:pt>
    <dgm:pt modelId="{B5F06040-AF49-3C4C-95E8-DFE1D8BDE48D}" type="pres">
      <dgm:prSet presAssocID="{7AE4F265-01BB-425B-986D-A0B9BE673E8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F5942C5-2558-C04C-A662-4057D5FB5BF6}" type="pres">
      <dgm:prSet presAssocID="{7AE4F265-01BB-425B-986D-A0B9BE673E85}" presName="negativeSpace" presStyleCnt="0"/>
      <dgm:spPr/>
    </dgm:pt>
    <dgm:pt modelId="{D9AAFE9E-1303-A646-9397-5517DF84E5C6}" type="pres">
      <dgm:prSet presAssocID="{7AE4F265-01BB-425B-986D-A0B9BE673E85}" presName="childText" presStyleLbl="conFgAcc1" presStyleIdx="1" presStyleCnt="3">
        <dgm:presLayoutVars>
          <dgm:bulletEnabled val="1"/>
        </dgm:presLayoutVars>
      </dgm:prSet>
      <dgm:spPr/>
    </dgm:pt>
    <dgm:pt modelId="{AE8A4D92-6BAD-864A-92B1-E8C09A17196D}" type="pres">
      <dgm:prSet presAssocID="{F78F713A-E214-475B-A603-C77940173C1E}" presName="spaceBetweenRectangles" presStyleCnt="0"/>
      <dgm:spPr/>
    </dgm:pt>
    <dgm:pt modelId="{9039679D-27CB-BF49-9C12-43FFAEEAD774}" type="pres">
      <dgm:prSet presAssocID="{912B8EAB-C492-4F52-8D22-17040FB7BC7C}" presName="parentLin" presStyleCnt="0"/>
      <dgm:spPr/>
    </dgm:pt>
    <dgm:pt modelId="{BF5771AA-7BE2-F747-8DCB-995C2B21C441}" type="pres">
      <dgm:prSet presAssocID="{912B8EAB-C492-4F52-8D22-17040FB7BC7C}" presName="parentLeftMargin" presStyleLbl="node1" presStyleIdx="1" presStyleCnt="3"/>
      <dgm:spPr/>
    </dgm:pt>
    <dgm:pt modelId="{6A236054-237D-4149-B0E1-C92CDC867C0C}" type="pres">
      <dgm:prSet presAssocID="{912B8EAB-C492-4F52-8D22-17040FB7BC7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F50ACEA-0748-7C47-AC31-785570ED997E}" type="pres">
      <dgm:prSet presAssocID="{912B8EAB-C492-4F52-8D22-17040FB7BC7C}" presName="negativeSpace" presStyleCnt="0"/>
      <dgm:spPr/>
    </dgm:pt>
    <dgm:pt modelId="{C682E856-26B2-E341-827C-B516612CE7A2}" type="pres">
      <dgm:prSet presAssocID="{912B8EAB-C492-4F52-8D22-17040FB7BC7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276B106-C005-4A77-ABE4-F748866EF47B}" srcId="{912B8EAB-C492-4F52-8D22-17040FB7BC7C}" destId="{C096A744-648F-42A4-949A-0228C911038A}" srcOrd="0" destOrd="0" parTransId="{9A78BF91-545A-41AF-85EE-2D58EAE355E0}" sibTransId="{09DC032C-2513-4E57-AD2F-A34D19205247}"/>
    <dgm:cxn modelId="{A7B9D319-0D4B-41AA-A9D6-5C5B7B817D68}" srcId="{6487E1EE-174D-4616-86E8-FEFE62D26573}" destId="{4570BA72-73D9-452E-8479-AC4706A5F99E}" srcOrd="0" destOrd="0" parTransId="{0092DFCC-CDF9-4B43-ADE6-98CE2C63176A}" sibTransId="{02A88DD8-1106-46A7-B988-CEB3B4445C1D}"/>
    <dgm:cxn modelId="{2493BE1E-712C-FF4C-B9B0-D9BEED570D1F}" type="presOf" srcId="{09AEF6C7-5746-4B36-8200-39F072741C10}" destId="{CC2F8CB8-219F-F949-BF25-E89B004F365D}" srcOrd="0" destOrd="2" presId="urn:microsoft.com/office/officeart/2005/8/layout/list1"/>
    <dgm:cxn modelId="{AF0C5B20-557D-C345-B7A2-22C62187CD21}" type="presOf" srcId="{4570BA72-73D9-452E-8479-AC4706A5F99E}" destId="{CC2F8CB8-219F-F949-BF25-E89B004F365D}" srcOrd="0" destOrd="0" presId="urn:microsoft.com/office/officeart/2005/8/layout/list1"/>
    <dgm:cxn modelId="{63EF8629-CDEF-B443-8850-0F6AC93699FD}" type="presOf" srcId="{F641A95E-B628-4D31-9ACF-F3698E9A5441}" destId="{CC2F8CB8-219F-F949-BF25-E89B004F365D}" srcOrd="0" destOrd="3" presId="urn:microsoft.com/office/officeart/2005/8/layout/list1"/>
    <dgm:cxn modelId="{74922D39-31CB-47EE-A1AB-9C5F7279719E}" srcId="{6487E1EE-174D-4616-86E8-FEFE62D26573}" destId="{54FFF511-76BE-4718-AAD0-384807663B08}" srcOrd="1" destOrd="0" parTransId="{CEA34659-FA80-4501-85FB-B055E8E86618}" sibTransId="{1FDF1594-B121-4F68-8864-93618D497E28}"/>
    <dgm:cxn modelId="{E98CBA5B-2306-4A75-82EB-AD48D104A7BE}" srcId="{6487E1EE-174D-4616-86E8-FEFE62D26573}" destId="{F641A95E-B628-4D31-9ACF-F3698E9A5441}" srcOrd="3" destOrd="0" parTransId="{64DE23FA-B625-4B45-8510-3BF396F44E97}" sibTransId="{78F8DB94-D996-45EF-BDA6-F9B51661E252}"/>
    <dgm:cxn modelId="{EF8CF541-B783-FB4F-8EF0-742B8EED5276}" type="presOf" srcId="{54FFF511-76BE-4718-AAD0-384807663B08}" destId="{CC2F8CB8-219F-F949-BF25-E89B004F365D}" srcOrd="0" destOrd="1" presId="urn:microsoft.com/office/officeart/2005/8/layout/list1"/>
    <dgm:cxn modelId="{2BA15842-FC70-234E-A5C8-173775B64EF3}" type="presOf" srcId="{7AE4F265-01BB-425B-986D-A0B9BE673E85}" destId="{ECFC7802-7E8E-984A-98F9-B37522BF34DE}" srcOrd="0" destOrd="0" presId="urn:microsoft.com/office/officeart/2005/8/layout/list1"/>
    <dgm:cxn modelId="{E60C264A-9FAC-2247-B94F-6F56B9F04FA9}" type="presOf" srcId="{912B8EAB-C492-4F52-8D22-17040FB7BC7C}" destId="{BF5771AA-7BE2-F747-8DCB-995C2B21C441}" srcOrd="0" destOrd="0" presId="urn:microsoft.com/office/officeart/2005/8/layout/list1"/>
    <dgm:cxn modelId="{99AA0D51-4807-4E39-B8BB-3E033B031CCC}" srcId="{7AE4F265-01BB-425B-986D-A0B9BE673E85}" destId="{F2386104-6789-4DE4-A903-4BA0EDBC9F21}" srcOrd="0" destOrd="0" parTransId="{6B373E62-3274-43E9-B3F7-5F768E793C80}" sibTransId="{1EDA8A81-9C1F-4FF5-91A9-AFE1515FA333}"/>
    <dgm:cxn modelId="{138B3F81-A34D-9A48-B7DF-EA2F88A122E2}" type="presOf" srcId="{7AE4F265-01BB-425B-986D-A0B9BE673E85}" destId="{B5F06040-AF49-3C4C-95E8-DFE1D8BDE48D}" srcOrd="1" destOrd="0" presId="urn:microsoft.com/office/officeart/2005/8/layout/list1"/>
    <dgm:cxn modelId="{BE84B38B-D4C9-5543-A0D9-20391DFA4B3C}" type="presOf" srcId="{6487E1EE-174D-4616-86E8-FEFE62D26573}" destId="{3C9099FF-FD34-914F-A37D-8F4D1276332F}" srcOrd="1" destOrd="0" presId="urn:microsoft.com/office/officeart/2005/8/layout/list1"/>
    <dgm:cxn modelId="{EBA37C8C-0325-414D-B844-85AD8CBB46B5}" srcId="{6487E1EE-174D-4616-86E8-FEFE62D26573}" destId="{09AEF6C7-5746-4B36-8200-39F072741C10}" srcOrd="2" destOrd="0" parTransId="{2C741CC7-A931-4086-97EA-B2DAA117DC46}" sibTransId="{BFAB8E61-FB34-492B-B66E-F16AF347FAE6}"/>
    <dgm:cxn modelId="{57336FAA-3B7D-4C4C-A49D-80CAEBDCEC99}" type="presOf" srcId="{C096A744-648F-42A4-949A-0228C911038A}" destId="{C682E856-26B2-E341-827C-B516612CE7A2}" srcOrd="0" destOrd="0" presId="urn:microsoft.com/office/officeart/2005/8/layout/list1"/>
    <dgm:cxn modelId="{7E91BAB7-2F90-4B70-9A93-5776325F59D8}" srcId="{732BF1FC-C363-4968-B4EA-E769FD661A05}" destId="{6487E1EE-174D-4616-86E8-FEFE62D26573}" srcOrd="0" destOrd="0" parTransId="{AABC2BDF-6FC0-43EA-80ED-AAA697A44D4D}" sibTransId="{E5384DB9-0BC2-4804-80E2-56E4DD097739}"/>
    <dgm:cxn modelId="{C2A6F0B9-1D06-9440-80DA-FDDC65AB266E}" type="presOf" srcId="{732BF1FC-C363-4968-B4EA-E769FD661A05}" destId="{8CB1F086-5026-D042-BEC5-09B2349F00BE}" srcOrd="0" destOrd="0" presId="urn:microsoft.com/office/officeart/2005/8/layout/list1"/>
    <dgm:cxn modelId="{BEA981C0-8974-4F43-8A6B-1B04A9021EA7}" type="presOf" srcId="{6487E1EE-174D-4616-86E8-FEFE62D26573}" destId="{5124F308-569A-0D4B-868F-86C662F3EEA7}" srcOrd="0" destOrd="0" presId="urn:microsoft.com/office/officeart/2005/8/layout/list1"/>
    <dgm:cxn modelId="{C79CCEC1-D94A-4669-8CD6-091230668B17}" srcId="{732BF1FC-C363-4968-B4EA-E769FD661A05}" destId="{7AE4F265-01BB-425B-986D-A0B9BE673E85}" srcOrd="1" destOrd="0" parTransId="{D4BCE7D3-BFA6-487B-A529-2533FB52D909}" sibTransId="{F78F713A-E214-475B-A603-C77940173C1E}"/>
    <dgm:cxn modelId="{C7B649C6-C40B-0B4F-BC43-EB9DF6703517}" type="presOf" srcId="{912B8EAB-C492-4F52-8D22-17040FB7BC7C}" destId="{6A236054-237D-4149-B0E1-C92CDC867C0C}" srcOrd="1" destOrd="0" presId="urn:microsoft.com/office/officeart/2005/8/layout/list1"/>
    <dgm:cxn modelId="{24E597D6-D4DD-0140-98ED-A99D639F6FDA}" type="presOf" srcId="{F2386104-6789-4DE4-A903-4BA0EDBC9F21}" destId="{D9AAFE9E-1303-A646-9397-5517DF84E5C6}" srcOrd="0" destOrd="0" presId="urn:microsoft.com/office/officeart/2005/8/layout/list1"/>
    <dgm:cxn modelId="{95B30EE9-DC29-4A2F-B2B0-27AC2DB49ACB}" srcId="{732BF1FC-C363-4968-B4EA-E769FD661A05}" destId="{912B8EAB-C492-4F52-8D22-17040FB7BC7C}" srcOrd="2" destOrd="0" parTransId="{3DFEE2DB-1CE9-4FE2-8297-CE1F14EB13E3}" sibTransId="{06E96F3C-18C5-449E-8CF8-14EDF510C24C}"/>
    <dgm:cxn modelId="{1E9C0D48-D682-6C4A-B749-95A2318D3F3D}" type="presParOf" srcId="{8CB1F086-5026-D042-BEC5-09B2349F00BE}" destId="{7DF1E1E3-388F-C046-A582-7380312FC356}" srcOrd="0" destOrd="0" presId="urn:microsoft.com/office/officeart/2005/8/layout/list1"/>
    <dgm:cxn modelId="{40178002-464A-B341-9EF9-08F69FF9B43B}" type="presParOf" srcId="{7DF1E1E3-388F-C046-A582-7380312FC356}" destId="{5124F308-569A-0D4B-868F-86C662F3EEA7}" srcOrd="0" destOrd="0" presId="urn:microsoft.com/office/officeart/2005/8/layout/list1"/>
    <dgm:cxn modelId="{EA9CFC0B-FDED-EF47-932A-5033F72F6733}" type="presParOf" srcId="{7DF1E1E3-388F-C046-A582-7380312FC356}" destId="{3C9099FF-FD34-914F-A37D-8F4D1276332F}" srcOrd="1" destOrd="0" presId="urn:microsoft.com/office/officeart/2005/8/layout/list1"/>
    <dgm:cxn modelId="{3BB89716-BE11-6A49-86A7-5CE5F0396106}" type="presParOf" srcId="{8CB1F086-5026-D042-BEC5-09B2349F00BE}" destId="{2FA053BA-7654-A14C-B934-54D5409D735D}" srcOrd="1" destOrd="0" presId="urn:microsoft.com/office/officeart/2005/8/layout/list1"/>
    <dgm:cxn modelId="{587F56F2-F562-9847-93F8-1ABA6A1D8F94}" type="presParOf" srcId="{8CB1F086-5026-D042-BEC5-09B2349F00BE}" destId="{CC2F8CB8-219F-F949-BF25-E89B004F365D}" srcOrd="2" destOrd="0" presId="urn:microsoft.com/office/officeart/2005/8/layout/list1"/>
    <dgm:cxn modelId="{369A5A42-A616-1442-A42F-85794DBED47C}" type="presParOf" srcId="{8CB1F086-5026-D042-BEC5-09B2349F00BE}" destId="{1CEA31A1-8751-CA48-889D-0D8A62A4616D}" srcOrd="3" destOrd="0" presId="urn:microsoft.com/office/officeart/2005/8/layout/list1"/>
    <dgm:cxn modelId="{CEE5790A-7B37-C844-8D66-B9DBA228F4E7}" type="presParOf" srcId="{8CB1F086-5026-D042-BEC5-09B2349F00BE}" destId="{74CA91E9-8FCE-F140-829B-A280997EB167}" srcOrd="4" destOrd="0" presId="urn:microsoft.com/office/officeart/2005/8/layout/list1"/>
    <dgm:cxn modelId="{59EC8C30-A5C5-C045-A3A5-59AA70633802}" type="presParOf" srcId="{74CA91E9-8FCE-F140-829B-A280997EB167}" destId="{ECFC7802-7E8E-984A-98F9-B37522BF34DE}" srcOrd="0" destOrd="0" presId="urn:microsoft.com/office/officeart/2005/8/layout/list1"/>
    <dgm:cxn modelId="{0A3058D3-7DD6-7549-98CF-697D4E2090CD}" type="presParOf" srcId="{74CA91E9-8FCE-F140-829B-A280997EB167}" destId="{B5F06040-AF49-3C4C-95E8-DFE1D8BDE48D}" srcOrd="1" destOrd="0" presId="urn:microsoft.com/office/officeart/2005/8/layout/list1"/>
    <dgm:cxn modelId="{A2F4212C-71F3-EF4A-BEE2-D810FD673EAD}" type="presParOf" srcId="{8CB1F086-5026-D042-BEC5-09B2349F00BE}" destId="{2F5942C5-2558-C04C-A662-4057D5FB5BF6}" srcOrd="5" destOrd="0" presId="urn:microsoft.com/office/officeart/2005/8/layout/list1"/>
    <dgm:cxn modelId="{AD8A07D5-E994-1343-9D7A-E0933323E38D}" type="presParOf" srcId="{8CB1F086-5026-D042-BEC5-09B2349F00BE}" destId="{D9AAFE9E-1303-A646-9397-5517DF84E5C6}" srcOrd="6" destOrd="0" presId="urn:microsoft.com/office/officeart/2005/8/layout/list1"/>
    <dgm:cxn modelId="{FDBBB599-9EBB-B345-AE68-A4A535A65F51}" type="presParOf" srcId="{8CB1F086-5026-D042-BEC5-09B2349F00BE}" destId="{AE8A4D92-6BAD-864A-92B1-E8C09A17196D}" srcOrd="7" destOrd="0" presId="urn:microsoft.com/office/officeart/2005/8/layout/list1"/>
    <dgm:cxn modelId="{642F9739-3D76-6144-82FC-BACDB8FFA004}" type="presParOf" srcId="{8CB1F086-5026-D042-BEC5-09B2349F00BE}" destId="{9039679D-27CB-BF49-9C12-43FFAEEAD774}" srcOrd="8" destOrd="0" presId="urn:microsoft.com/office/officeart/2005/8/layout/list1"/>
    <dgm:cxn modelId="{B847851D-C21C-5E4A-9B70-326049F42462}" type="presParOf" srcId="{9039679D-27CB-BF49-9C12-43FFAEEAD774}" destId="{BF5771AA-7BE2-F747-8DCB-995C2B21C441}" srcOrd="0" destOrd="0" presId="urn:microsoft.com/office/officeart/2005/8/layout/list1"/>
    <dgm:cxn modelId="{809C5119-D291-4A46-B2CF-0CC80D75E480}" type="presParOf" srcId="{9039679D-27CB-BF49-9C12-43FFAEEAD774}" destId="{6A236054-237D-4149-B0E1-C92CDC867C0C}" srcOrd="1" destOrd="0" presId="urn:microsoft.com/office/officeart/2005/8/layout/list1"/>
    <dgm:cxn modelId="{05291927-8331-8349-9DBF-718672A392E5}" type="presParOf" srcId="{8CB1F086-5026-D042-BEC5-09B2349F00BE}" destId="{DF50ACEA-0748-7C47-AC31-785570ED997E}" srcOrd="9" destOrd="0" presId="urn:microsoft.com/office/officeart/2005/8/layout/list1"/>
    <dgm:cxn modelId="{2BE5018D-28A2-AE4A-8105-AAC2775FD452}" type="presParOf" srcId="{8CB1F086-5026-D042-BEC5-09B2349F00BE}" destId="{C682E856-26B2-E341-827C-B516612CE7A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F462E4-9478-4FD1-9757-44388F88918E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C3EA2E-9A45-49D2-88A2-3530B59ED5D8}">
      <dgm:prSet custT="1"/>
      <dgm:spPr/>
      <dgm:t>
        <a:bodyPr/>
        <a:lstStyle/>
        <a:p>
          <a:r>
            <a:rPr lang="en-US" sz="1200" dirty="0"/>
            <a:t>Workforce</a:t>
          </a:r>
          <a:br>
            <a:rPr lang="en-US" sz="1200" dirty="0"/>
          </a:br>
          <a:r>
            <a:rPr lang="en-US" sz="1100" dirty="0"/>
            <a:t>Recruitment, retention, wages, professional development</a:t>
          </a:r>
        </a:p>
      </dgm:t>
    </dgm:pt>
    <dgm:pt modelId="{9073FB64-1B23-4EA0-BE5F-B5D8B99ED369}" type="parTrans" cxnId="{819E3829-03D1-4851-A166-045DD97985BF}">
      <dgm:prSet/>
      <dgm:spPr/>
      <dgm:t>
        <a:bodyPr/>
        <a:lstStyle/>
        <a:p>
          <a:endParaRPr lang="en-US"/>
        </a:p>
      </dgm:t>
    </dgm:pt>
    <dgm:pt modelId="{7153B941-3BB1-4D75-824D-75E5AE75938C}" type="sibTrans" cxnId="{819E3829-03D1-4851-A166-045DD97985BF}">
      <dgm:prSet/>
      <dgm:spPr/>
      <dgm:t>
        <a:bodyPr/>
        <a:lstStyle/>
        <a:p>
          <a:endParaRPr lang="en-US"/>
        </a:p>
      </dgm:t>
    </dgm:pt>
    <dgm:pt modelId="{CC2074FE-F472-4423-8D14-3F162B729603}">
      <dgm:prSet custT="1"/>
      <dgm:spPr/>
      <dgm:t>
        <a:bodyPr/>
        <a:lstStyle/>
        <a:p>
          <a:r>
            <a:rPr lang="en-US" sz="1200" dirty="0"/>
            <a:t>Enrollment</a:t>
          </a:r>
          <a:br>
            <a:rPr lang="en-US" sz="1200" dirty="0"/>
          </a:br>
          <a:r>
            <a:rPr lang="en-US" sz="1100" dirty="0"/>
            <a:t>Outreach, retention (completion of program)</a:t>
          </a:r>
        </a:p>
      </dgm:t>
    </dgm:pt>
    <dgm:pt modelId="{46D3C4A1-AEE9-4C21-AA6B-B81A07CF94D9}" type="parTrans" cxnId="{771D49F6-00DA-4171-9044-85A30D518795}">
      <dgm:prSet/>
      <dgm:spPr/>
      <dgm:t>
        <a:bodyPr/>
        <a:lstStyle/>
        <a:p>
          <a:endParaRPr lang="en-US"/>
        </a:p>
      </dgm:t>
    </dgm:pt>
    <dgm:pt modelId="{9B35CB06-F82A-45A5-8F96-A8BB6C8EF494}" type="sibTrans" cxnId="{771D49F6-00DA-4171-9044-85A30D518795}">
      <dgm:prSet/>
      <dgm:spPr/>
      <dgm:t>
        <a:bodyPr/>
        <a:lstStyle/>
        <a:p>
          <a:endParaRPr lang="en-US"/>
        </a:p>
      </dgm:t>
    </dgm:pt>
    <dgm:pt modelId="{2F3AF3DE-BD93-4619-9E7D-E3DB8073D521}">
      <dgm:prSet custT="1"/>
      <dgm:spPr/>
      <dgm:t>
        <a:bodyPr/>
        <a:lstStyle/>
        <a:p>
          <a:r>
            <a:rPr lang="en-US" sz="1200" dirty="0"/>
            <a:t>Funding</a:t>
          </a:r>
          <a:br>
            <a:rPr lang="en-US" sz="1100" dirty="0"/>
          </a:br>
          <a:r>
            <a:rPr lang="en-US" sz="1100" dirty="0"/>
            <a:t>Consistency, rates of reimbursement</a:t>
          </a:r>
        </a:p>
      </dgm:t>
    </dgm:pt>
    <dgm:pt modelId="{6344D4C3-DA89-4060-8DB2-C61A63F22FD4}" type="parTrans" cxnId="{4F088F39-668B-4996-88CC-3947027AEC06}">
      <dgm:prSet/>
      <dgm:spPr/>
      <dgm:t>
        <a:bodyPr/>
        <a:lstStyle/>
        <a:p>
          <a:endParaRPr lang="en-US"/>
        </a:p>
      </dgm:t>
    </dgm:pt>
    <dgm:pt modelId="{9E6B88CC-8DCB-4151-9AF5-E6BE6605D6DB}" type="sibTrans" cxnId="{4F088F39-668B-4996-88CC-3947027AEC06}">
      <dgm:prSet/>
      <dgm:spPr/>
      <dgm:t>
        <a:bodyPr/>
        <a:lstStyle/>
        <a:p>
          <a:endParaRPr lang="en-US"/>
        </a:p>
      </dgm:t>
    </dgm:pt>
    <dgm:pt modelId="{80E261EC-896E-4D78-BF79-AECD5DC993D5}">
      <dgm:prSet custT="1"/>
      <dgm:spPr/>
      <dgm:t>
        <a:bodyPr/>
        <a:lstStyle/>
        <a:p>
          <a:r>
            <a:rPr lang="en-US" sz="1200" dirty="0"/>
            <a:t>Multiple models</a:t>
          </a:r>
          <a:br>
            <a:rPr lang="en-US" sz="1200" dirty="0"/>
          </a:br>
          <a:r>
            <a:rPr lang="en-US" sz="1100" dirty="0"/>
            <a:t>Desire for a continuum to meet families needs and need to  work together </a:t>
          </a:r>
        </a:p>
      </dgm:t>
    </dgm:pt>
    <dgm:pt modelId="{BB993135-ECDB-4673-AAF5-7E76FFD77ED8}" type="parTrans" cxnId="{F18565B1-D92E-4B39-A950-5CE63D813847}">
      <dgm:prSet/>
      <dgm:spPr/>
      <dgm:t>
        <a:bodyPr/>
        <a:lstStyle/>
        <a:p>
          <a:endParaRPr lang="en-US"/>
        </a:p>
      </dgm:t>
    </dgm:pt>
    <dgm:pt modelId="{14339BBF-70B1-45B0-89D2-4135ACAA76BF}" type="sibTrans" cxnId="{F18565B1-D92E-4B39-A950-5CE63D813847}">
      <dgm:prSet/>
      <dgm:spPr/>
      <dgm:t>
        <a:bodyPr/>
        <a:lstStyle/>
        <a:p>
          <a:endParaRPr lang="en-US"/>
        </a:p>
      </dgm:t>
    </dgm:pt>
    <dgm:pt modelId="{9391B949-020D-4CF6-B2C2-B9A09359EF6B}">
      <dgm:prSet custT="1"/>
      <dgm:spPr/>
      <dgm:t>
        <a:bodyPr/>
        <a:lstStyle/>
        <a:p>
          <a:r>
            <a:rPr lang="en-US" sz="1200" dirty="0"/>
            <a:t>Best fit</a:t>
          </a:r>
          <a:br>
            <a:rPr lang="en-US" sz="1200" dirty="0"/>
          </a:br>
          <a:r>
            <a:rPr lang="en-US" sz="1100" dirty="0"/>
            <a:t>Meaningful way to assess “best fit” and incentivize referrals</a:t>
          </a:r>
        </a:p>
      </dgm:t>
    </dgm:pt>
    <dgm:pt modelId="{017C85D7-4771-49AB-9D7C-D08A00A28A82}" type="parTrans" cxnId="{8C211712-B84A-47BB-A6D6-38626A97223A}">
      <dgm:prSet/>
      <dgm:spPr/>
      <dgm:t>
        <a:bodyPr/>
        <a:lstStyle/>
        <a:p>
          <a:endParaRPr lang="en-US"/>
        </a:p>
      </dgm:t>
    </dgm:pt>
    <dgm:pt modelId="{BFBFD201-35A2-49AC-B07C-1A28A9BE12BB}" type="sibTrans" cxnId="{8C211712-B84A-47BB-A6D6-38626A97223A}">
      <dgm:prSet/>
      <dgm:spPr/>
      <dgm:t>
        <a:bodyPr/>
        <a:lstStyle/>
        <a:p>
          <a:endParaRPr lang="en-US"/>
        </a:p>
      </dgm:t>
    </dgm:pt>
    <dgm:pt modelId="{829577E0-C8DC-4A6B-A778-1982A449ECD4}">
      <dgm:prSet custT="1"/>
      <dgm:spPr/>
      <dgm:t>
        <a:bodyPr/>
        <a:lstStyle/>
        <a:p>
          <a:r>
            <a:rPr lang="en-US" sz="1200" dirty="0"/>
            <a:t>Defining need/reach</a:t>
          </a:r>
          <a:br>
            <a:rPr lang="en-US" sz="1200" dirty="0"/>
          </a:br>
          <a:r>
            <a:rPr lang="en-US" sz="1100" dirty="0"/>
            <a:t>Accurate statewide assessment of need</a:t>
          </a:r>
          <a:br>
            <a:rPr lang="en-US" sz="1100" dirty="0"/>
          </a:br>
          <a:br>
            <a:rPr lang="en-US" sz="1100" dirty="0"/>
          </a:br>
          <a:endParaRPr lang="en-US" sz="1100" dirty="0"/>
        </a:p>
      </dgm:t>
    </dgm:pt>
    <dgm:pt modelId="{ACAE7A2C-A030-4A18-8C81-D0E5F8302BF7}" type="parTrans" cxnId="{F8E4AAB4-7A47-4114-8475-A49D2F4E6307}">
      <dgm:prSet/>
      <dgm:spPr/>
      <dgm:t>
        <a:bodyPr/>
        <a:lstStyle/>
        <a:p>
          <a:endParaRPr lang="en-US"/>
        </a:p>
      </dgm:t>
    </dgm:pt>
    <dgm:pt modelId="{7026A565-3CD1-45F4-9B46-8FE93B9AC681}" type="sibTrans" cxnId="{F8E4AAB4-7A47-4114-8475-A49D2F4E6307}">
      <dgm:prSet/>
      <dgm:spPr/>
      <dgm:t>
        <a:bodyPr/>
        <a:lstStyle/>
        <a:p>
          <a:endParaRPr lang="en-US"/>
        </a:p>
      </dgm:t>
    </dgm:pt>
    <dgm:pt modelId="{0DEE1C8E-218E-7E4E-BE0D-5F2189B84937}" type="pres">
      <dgm:prSet presAssocID="{3EF462E4-9478-4FD1-9757-44388F88918E}" presName="compositeShape" presStyleCnt="0">
        <dgm:presLayoutVars>
          <dgm:chMax val="7"/>
          <dgm:dir/>
          <dgm:resizeHandles val="exact"/>
        </dgm:presLayoutVars>
      </dgm:prSet>
      <dgm:spPr/>
    </dgm:pt>
    <dgm:pt modelId="{C50397FD-94F7-8B43-8CE0-59FC57F52636}" type="pres">
      <dgm:prSet presAssocID="{3EF462E4-9478-4FD1-9757-44388F88918E}" presName="wedge1" presStyleLbl="node1" presStyleIdx="0" presStyleCnt="6" custLinFactNeighborX="-2524" custLinFactNeighborY="5299"/>
      <dgm:spPr/>
    </dgm:pt>
    <dgm:pt modelId="{3D536156-6B5A-E941-B5FB-14CD9F3D2B4E}" type="pres">
      <dgm:prSet presAssocID="{3EF462E4-9478-4FD1-9757-44388F88918E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715E234C-BCDB-A247-8E26-DB5A489EC51F}" type="pres">
      <dgm:prSet presAssocID="{3EF462E4-9478-4FD1-9757-44388F88918E}" presName="wedge2" presStyleLbl="node1" presStyleIdx="1" presStyleCnt="6" custScaleX="98689" custScaleY="108427"/>
      <dgm:spPr/>
    </dgm:pt>
    <dgm:pt modelId="{00C2C0A4-215E-1B4B-8EAA-2E516EED0CF3}" type="pres">
      <dgm:prSet presAssocID="{3EF462E4-9478-4FD1-9757-44388F88918E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80019702-0232-3E45-B457-F5F12DFD2754}" type="pres">
      <dgm:prSet presAssocID="{3EF462E4-9478-4FD1-9757-44388F88918E}" presName="wedge3" presStyleLbl="node1" presStyleIdx="2" presStyleCnt="6"/>
      <dgm:spPr/>
    </dgm:pt>
    <dgm:pt modelId="{350C50B8-D2E3-C14F-BF04-8E8DA4930592}" type="pres">
      <dgm:prSet presAssocID="{3EF462E4-9478-4FD1-9757-44388F88918E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AD596C7F-1ABF-3642-A24D-C01507EC00E5}" type="pres">
      <dgm:prSet presAssocID="{3EF462E4-9478-4FD1-9757-44388F88918E}" presName="wedge4" presStyleLbl="node1" presStyleIdx="3" presStyleCnt="6"/>
      <dgm:spPr/>
    </dgm:pt>
    <dgm:pt modelId="{6496F426-63E1-1C48-A14D-D494CE815127}" type="pres">
      <dgm:prSet presAssocID="{3EF462E4-9478-4FD1-9757-44388F88918E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7BEF7965-EAD6-304D-BB1B-45F18F1FFD5A}" type="pres">
      <dgm:prSet presAssocID="{3EF462E4-9478-4FD1-9757-44388F88918E}" presName="wedge5" presStyleLbl="node1" presStyleIdx="4" presStyleCnt="6"/>
      <dgm:spPr/>
    </dgm:pt>
    <dgm:pt modelId="{0E7DDB00-B814-0448-8303-290A4E88F825}" type="pres">
      <dgm:prSet presAssocID="{3EF462E4-9478-4FD1-9757-44388F88918E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607094A5-F9E1-5946-B22B-7A5CBAAA171A}" type="pres">
      <dgm:prSet presAssocID="{3EF462E4-9478-4FD1-9757-44388F88918E}" presName="wedge6" presStyleLbl="node1" presStyleIdx="5" presStyleCnt="6"/>
      <dgm:spPr/>
    </dgm:pt>
    <dgm:pt modelId="{26570F33-2D46-2B4D-80DD-B1D19FFB0DB2}" type="pres">
      <dgm:prSet presAssocID="{3EF462E4-9478-4FD1-9757-44388F88918E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3F5A2808-E1A3-C944-8D87-21AB4012BE74}" type="presOf" srcId="{5EC3EA2E-9A45-49D2-88A2-3530B59ED5D8}" destId="{C50397FD-94F7-8B43-8CE0-59FC57F52636}" srcOrd="0" destOrd="0" presId="urn:microsoft.com/office/officeart/2005/8/layout/chart3"/>
    <dgm:cxn modelId="{8C211712-B84A-47BB-A6D6-38626A97223A}" srcId="{3EF462E4-9478-4FD1-9757-44388F88918E}" destId="{9391B949-020D-4CF6-B2C2-B9A09359EF6B}" srcOrd="4" destOrd="0" parTransId="{017C85D7-4771-49AB-9D7C-D08A00A28A82}" sibTransId="{BFBFD201-35A2-49AC-B07C-1A28A9BE12BB}"/>
    <dgm:cxn modelId="{9F3AB024-09E8-2E45-8E3F-08F89F803BF8}" type="presOf" srcId="{CC2074FE-F472-4423-8D14-3F162B729603}" destId="{00C2C0A4-215E-1B4B-8EAA-2E516EED0CF3}" srcOrd="1" destOrd="0" presId="urn:microsoft.com/office/officeart/2005/8/layout/chart3"/>
    <dgm:cxn modelId="{819E3829-03D1-4851-A166-045DD97985BF}" srcId="{3EF462E4-9478-4FD1-9757-44388F88918E}" destId="{5EC3EA2E-9A45-49D2-88A2-3530B59ED5D8}" srcOrd="0" destOrd="0" parTransId="{9073FB64-1B23-4EA0-BE5F-B5D8B99ED369}" sibTransId="{7153B941-3BB1-4D75-824D-75E5AE75938C}"/>
    <dgm:cxn modelId="{4F088F39-668B-4996-88CC-3947027AEC06}" srcId="{3EF462E4-9478-4FD1-9757-44388F88918E}" destId="{2F3AF3DE-BD93-4619-9E7D-E3DB8073D521}" srcOrd="2" destOrd="0" parTransId="{6344D4C3-DA89-4060-8DB2-C61A63F22FD4}" sibTransId="{9E6B88CC-8DCB-4151-9AF5-E6BE6605D6DB}"/>
    <dgm:cxn modelId="{E6879E46-6FFE-E84C-AABB-98E5AB04D561}" type="presOf" srcId="{80E261EC-896E-4D78-BF79-AECD5DC993D5}" destId="{6496F426-63E1-1C48-A14D-D494CE815127}" srcOrd="1" destOrd="0" presId="urn:microsoft.com/office/officeart/2005/8/layout/chart3"/>
    <dgm:cxn modelId="{E8B8CC72-7C6B-274A-96D3-A7A64E5FDDAA}" type="presOf" srcId="{9391B949-020D-4CF6-B2C2-B9A09359EF6B}" destId="{0E7DDB00-B814-0448-8303-290A4E88F825}" srcOrd="1" destOrd="0" presId="urn:microsoft.com/office/officeart/2005/8/layout/chart3"/>
    <dgm:cxn modelId="{A5F85386-EBED-5442-982B-BD8BAE8C0DC6}" type="presOf" srcId="{CC2074FE-F472-4423-8D14-3F162B729603}" destId="{715E234C-BCDB-A247-8E26-DB5A489EC51F}" srcOrd="0" destOrd="0" presId="urn:microsoft.com/office/officeart/2005/8/layout/chart3"/>
    <dgm:cxn modelId="{084EF292-2630-004C-A91B-A1725E4C3655}" type="presOf" srcId="{829577E0-C8DC-4A6B-A778-1982A449ECD4}" destId="{607094A5-F9E1-5946-B22B-7A5CBAAA171A}" srcOrd="0" destOrd="0" presId="urn:microsoft.com/office/officeart/2005/8/layout/chart3"/>
    <dgm:cxn modelId="{BB9C0E96-E89D-1D43-8546-3580140F7010}" type="presOf" srcId="{5EC3EA2E-9A45-49D2-88A2-3530B59ED5D8}" destId="{3D536156-6B5A-E941-B5FB-14CD9F3D2B4E}" srcOrd="1" destOrd="0" presId="urn:microsoft.com/office/officeart/2005/8/layout/chart3"/>
    <dgm:cxn modelId="{BDB8969D-118F-6148-958D-22D31876A12E}" type="presOf" srcId="{80E261EC-896E-4D78-BF79-AECD5DC993D5}" destId="{AD596C7F-1ABF-3642-A24D-C01507EC00E5}" srcOrd="0" destOrd="0" presId="urn:microsoft.com/office/officeart/2005/8/layout/chart3"/>
    <dgm:cxn modelId="{F18565B1-D92E-4B39-A950-5CE63D813847}" srcId="{3EF462E4-9478-4FD1-9757-44388F88918E}" destId="{80E261EC-896E-4D78-BF79-AECD5DC993D5}" srcOrd="3" destOrd="0" parTransId="{BB993135-ECDB-4673-AAF5-7E76FFD77ED8}" sibTransId="{14339BBF-70B1-45B0-89D2-4135ACAA76BF}"/>
    <dgm:cxn modelId="{F8E4AAB4-7A47-4114-8475-A49D2F4E6307}" srcId="{3EF462E4-9478-4FD1-9757-44388F88918E}" destId="{829577E0-C8DC-4A6B-A778-1982A449ECD4}" srcOrd="5" destOrd="0" parTransId="{ACAE7A2C-A030-4A18-8C81-D0E5F8302BF7}" sibTransId="{7026A565-3CD1-45F4-9B46-8FE93B9AC681}"/>
    <dgm:cxn modelId="{CBE41CCA-6952-144A-9BC8-B97BA6C92E08}" type="presOf" srcId="{3EF462E4-9478-4FD1-9757-44388F88918E}" destId="{0DEE1C8E-218E-7E4E-BE0D-5F2189B84937}" srcOrd="0" destOrd="0" presId="urn:microsoft.com/office/officeart/2005/8/layout/chart3"/>
    <dgm:cxn modelId="{31D3DECE-CA9E-4C43-969E-0ED0DE9167D6}" type="presOf" srcId="{2F3AF3DE-BD93-4619-9E7D-E3DB8073D521}" destId="{80019702-0232-3E45-B457-F5F12DFD2754}" srcOrd="0" destOrd="0" presId="urn:microsoft.com/office/officeart/2005/8/layout/chart3"/>
    <dgm:cxn modelId="{15B9C3EE-3C12-F647-890F-7DD2ACF016F6}" type="presOf" srcId="{2F3AF3DE-BD93-4619-9E7D-E3DB8073D521}" destId="{350C50B8-D2E3-C14F-BF04-8E8DA4930592}" srcOrd="1" destOrd="0" presId="urn:microsoft.com/office/officeart/2005/8/layout/chart3"/>
    <dgm:cxn modelId="{404867F6-BF32-FB42-890D-FAB1BE32FA7C}" type="presOf" srcId="{829577E0-C8DC-4A6B-A778-1982A449ECD4}" destId="{26570F33-2D46-2B4D-80DD-B1D19FFB0DB2}" srcOrd="1" destOrd="0" presId="urn:microsoft.com/office/officeart/2005/8/layout/chart3"/>
    <dgm:cxn modelId="{771D49F6-00DA-4171-9044-85A30D518795}" srcId="{3EF462E4-9478-4FD1-9757-44388F88918E}" destId="{CC2074FE-F472-4423-8D14-3F162B729603}" srcOrd="1" destOrd="0" parTransId="{46D3C4A1-AEE9-4C21-AA6B-B81A07CF94D9}" sibTransId="{9B35CB06-F82A-45A5-8F96-A8BB6C8EF494}"/>
    <dgm:cxn modelId="{3EC211F9-C47F-0C49-88B2-FD33C9C7E28A}" type="presOf" srcId="{9391B949-020D-4CF6-B2C2-B9A09359EF6B}" destId="{7BEF7965-EAD6-304D-BB1B-45F18F1FFD5A}" srcOrd="0" destOrd="0" presId="urn:microsoft.com/office/officeart/2005/8/layout/chart3"/>
    <dgm:cxn modelId="{09C692BB-1EE7-5747-B596-EF405ABCD3EA}" type="presParOf" srcId="{0DEE1C8E-218E-7E4E-BE0D-5F2189B84937}" destId="{C50397FD-94F7-8B43-8CE0-59FC57F52636}" srcOrd="0" destOrd="0" presId="urn:microsoft.com/office/officeart/2005/8/layout/chart3"/>
    <dgm:cxn modelId="{34F90457-1236-8140-ABED-0BFCCEE3CCF4}" type="presParOf" srcId="{0DEE1C8E-218E-7E4E-BE0D-5F2189B84937}" destId="{3D536156-6B5A-E941-B5FB-14CD9F3D2B4E}" srcOrd="1" destOrd="0" presId="urn:microsoft.com/office/officeart/2005/8/layout/chart3"/>
    <dgm:cxn modelId="{B29A01CF-E26E-FD41-87D8-0461EA230F37}" type="presParOf" srcId="{0DEE1C8E-218E-7E4E-BE0D-5F2189B84937}" destId="{715E234C-BCDB-A247-8E26-DB5A489EC51F}" srcOrd="2" destOrd="0" presId="urn:microsoft.com/office/officeart/2005/8/layout/chart3"/>
    <dgm:cxn modelId="{570E54B2-CDC3-A242-97CF-D07D4E7201FF}" type="presParOf" srcId="{0DEE1C8E-218E-7E4E-BE0D-5F2189B84937}" destId="{00C2C0A4-215E-1B4B-8EAA-2E516EED0CF3}" srcOrd="3" destOrd="0" presId="urn:microsoft.com/office/officeart/2005/8/layout/chart3"/>
    <dgm:cxn modelId="{4DBAF1D8-BFA5-6543-839D-1036ECB7802D}" type="presParOf" srcId="{0DEE1C8E-218E-7E4E-BE0D-5F2189B84937}" destId="{80019702-0232-3E45-B457-F5F12DFD2754}" srcOrd="4" destOrd="0" presId="urn:microsoft.com/office/officeart/2005/8/layout/chart3"/>
    <dgm:cxn modelId="{87A0F60D-3D20-2945-ACB2-535D2B12DFF9}" type="presParOf" srcId="{0DEE1C8E-218E-7E4E-BE0D-5F2189B84937}" destId="{350C50B8-D2E3-C14F-BF04-8E8DA4930592}" srcOrd="5" destOrd="0" presId="urn:microsoft.com/office/officeart/2005/8/layout/chart3"/>
    <dgm:cxn modelId="{41CF3DBB-D21F-9149-8749-ED0EAEF742CE}" type="presParOf" srcId="{0DEE1C8E-218E-7E4E-BE0D-5F2189B84937}" destId="{AD596C7F-1ABF-3642-A24D-C01507EC00E5}" srcOrd="6" destOrd="0" presId="urn:microsoft.com/office/officeart/2005/8/layout/chart3"/>
    <dgm:cxn modelId="{158E4F8B-576A-244D-BE8B-4827F15521ED}" type="presParOf" srcId="{0DEE1C8E-218E-7E4E-BE0D-5F2189B84937}" destId="{6496F426-63E1-1C48-A14D-D494CE815127}" srcOrd="7" destOrd="0" presId="urn:microsoft.com/office/officeart/2005/8/layout/chart3"/>
    <dgm:cxn modelId="{E439A41C-F5B2-9248-9093-3C1043CD17C9}" type="presParOf" srcId="{0DEE1C8E-218E-7E4E-BE0D-5F2189B84937}" destId="{7BEF7965-EAD6-304D-BB1B-45F18F1FFD5A}" srcOrd="8" destOrd="0" presId="urn:microsoft.com/office/officeart/2005/8/layout/chart3"/>
    <dgm:cxn modelId="{06D55B89-67F9-334B-B304-0BDB818CC659}" type="presParOf" srcId="{0DEE1C8E-218E-7E4E-BE0D-5F2189B84937}" destId="{0E7DDB00-B814-0448-8303-290A4E88F825}" srcOrd="9" destOrd="0" presId="urn:microsoft.com/office/officeart/2005/8/layout/chart3"/>
    <dgm:cxn modelId="{D4609E19-F6B1-C842-826F-8BDC69F78D22}" type="presParOf" srcId="{0DEE1C8E-218E-7E4E-BE0D-5F2189B84937}" destId="{607094A5-F9E1-5946-B22B-7A5CBAAA171A}" srcOrd="10" destOrd="0" presId="urn:microsoft.com/office/officeart/2005/8/layout/chart3"/>
    <dgm:cxn modelId="{7F5C7D2B-C5EE-A84B-BCE5-6C78E4C241C2}" type="presParOf" srcId="{0DEE1C8E-218E-7E4E-BE0D-5F2189B84937}" destId="{26570F33-2D46-2B4D-80DD-B1D19FFB0DB2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73B55-8F18-6940-A491-71D4B6E1ECF2}">
      <dsp:nvSpPr>
        <dsp:cNvPr id="0" name=""/>
        <dsp:cNvSpPr/>
      </dsp:nvSpPr>
      <dsp:spPr>
        <a:xfrm>
          <a:off x="0" y="26954"/>
          <a:ext cx="6692813" cy="538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Early Head Start</a:t>
          </a:r>
        </a:p>
      </dsp:txBody>
      <dsp:txXfrm>
        <a:off x="26273" y="53227"/>
        <a:ext cx="6640267" cy="485654"/>
      </dsp:txXfrm>
    </dsp:sp>
    <dsp:sp modelId="{0652ED30-EDF6-C14B-B68F-E0D2411F0FC9}">
      <dsp:nvSpPr>
        <dsp:cNvPr id="0" name=""/>
        <dsp:cNvSpPr/>
      </dsp:nvSpPr>
      <dsp:spPr>
        <a:xfrm>
          <a:off x="0" y="631394"/>
          <a:ext cx="6692813" cy="538200"/>
        </a:xfrm>
        <a:prstGeom prst="roundRect">
          <a:avLst/>
        </a:prstGeom>
        <a:gradFill rotWithShape="0">
          <a:gsLst>
            <a:gs pos="0">
              <a:schemeClr val="accent2">
                <a:hueOff val="-387493"/>
                <a:satOff val="-237"/>
                <a:lumOff val="924"/>
                <a:alphaOff val="0"/>
                <a:tint val="96000"/>
                <a:lumMod val="100000"/>
              </a:schemeClr>
            </a:gs>
            <a:gs pos="78000">
              <a:schemeClr val="accent2">
                <a:hueOff val="-387493"/>
                <a:satOff val="-237"/>
                <a:lumOff val="92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Family Spirit</a:t>
          </a:r>
        </a:p>
      </dsp:txBody>
      <dsp:txXfrm>
        <a:off x="26273" y="657667"/>
        <a:ext cx="6640267" cy="485654"/>
      </dsp:txXfrm>
    </dsp:sp>
    <dsp:sp modelId="{E7E5ADB2-6465-6442-87CC-181856BE24A3}">
      <dsp:nvSpPr>
        <dsp:cNvPr id="0" name=""/>
        <dsp:cNvSpPr/>
      </dsp:nvSpPr>
      <dsp:spPr>
        <a:xfrm>
          <a:off x="0" y="1235834"/>
          <a:ext cx="6692813" cy="538200"/>
        </a:xfrm>
        <a:prstGeom prst="roundRect">
          <a:avLst/>
        </a:prstGeom>
        <a:gradFill rotWithShape="0">
          <a:gsLst>
            <a:gs pos="0">
              <a:schemeClr val="accent2">
                <a:hueOff val="-774986"/>
                <a:satOff val="-473"/>
                <a:lumOff val="1849"/>
                <a:alphaOff val="0"/>
                <a:tint val="96000"/>
                <a:lumMod val="100000"/>
              </a:schemeClr>
            </a:gs>
            <a:gs pos="78000">
              <a:schemeClr val="accent2">
                <a:hueOff val="-774986"/>
                <a:satOff val="-473"/>
                <a:lumOff val="184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Healthy Families America</a:t>
          </a:r>
        </a:p>
      </dsp:txBody>
      <dsp:txXfrm>
        <a:off x="26273" y="1262107"/>
        <a:ext cx="6640267" cy="485654"/>
      </dsp:txXfrm>
    </dsp:sp>
    <dsp:sp modelId="{CEAC7D0E-997A-3A43-B2DD-3AC44BD3EA14}">
      <dsp:nvSpPr>
        <dsp:cNvPr id="0" name=""/>
        <dsp:cNvSpPr/>
      </dsp:nvSpPr>
      <dsp:spPr>
        <a:xfrm>
          <a:off x="0" y="1840275"/>
          <a:ext cx="6692813" cy="538200"/>
        </a:xfrm>
        <a:prstGeom prst="roundRect">
          <a:avLst/>
        </a:prstGeom>
        <a:gradFill rotWithShape="0">
          <a:gsLst>
            <a:gs pos="0">
              <a:schemeClr val="accent2">
                <a:hueOff val="-1162479"/>
                <a:satOff val="-710"/>
                <a:lumOff val="2773"/>
                <a:alphaOff val="0"/>
                <a:tint val="96000"/>
                <a:lumMod val="100000"/>
              </a:schemeClr>
            </a:gs>
            <a:gs pos="78000">
              <a:schemeClr val="accent2">
                <a:hueOff val="-1162479"/>
                <a:satOff val="-710"/>
                <a:lumOff val="277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Infant Mental Health</a:t>
          </a:r>
        </a:p>
      </dsp:txBody>
      <dsp:txXfrm>
        <a:off x="26273" y="1866548"/>
        <a:ext cx="6640267" cy="485654"/>
      </dsp:txXfrm>
    </dsp:sp>
    <dsp:sp modelId="{769BCF32-201A-6A4C-9CFE-463BF8D8F97A}">
      <dsp:nvSpPr>
        <dsp:cNvPr id="0" name=""/>
        <dsp:cNvSpPr/>
      </dsp:nvSpPr>
      <dsp:spPr>
        <a:xfrm>
          <a:off x="0" y="2444715"/>
          <a:ext cx="6692813" cy="538200"/>
        </a:xfrm>
        <a:prstGeom prst="roundRect">
          <a:avLst/>
        </a:prstGeom>
        <a:gradFill rotWithShape="0">
          <a:gsLst>
            <a:gs pos="0">
              <a:schemeClr val="accent2">
                <a:hueOff val="-1549972"/>
                <a:satOff val="-946"/>
                <a:lumOff val="3698"/>
                <a:alphaOff val="0"/>
                <a:tint val="96000"/>
                <a:lumMod val="100000"/>
              </a:schemeClr>
            </a:gs>
            <a:gs pos="78000">
              <a:schemeClr val="accent2">
                <a:hueOff val="-1549972"/>
                <a:satOff val="-946"/>
                <a:lumOff val="369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Maternal Infant Health Program</a:t>
          </a:r>
        </a:p>
      </dsp:txBody>
      <dsp:txXfrm>
        <a:off x="26273" y="2470988"/>
        <a:ext cx="6640267" cy="485654"/>
      </dsp:txXfrm>
    </dsp:sp>
    <dsp:sp modelId="{C4975A50-CF50-1F4C-BCC0-8F483A930B95}">
      <dsp:nvSpPr>
        <dsp:cNvPr id="0" name=""/>
        <dsp:cNvSpPr/>
      </dsp:nvSpPr>
      <dsp:spPr>
        <a:xfrm>
          <a:off x="0" y="3049155"/>
          <a:ext cx="6692813" cy="538200"/>
        </a:xfrm>
        <a:prstGeom prst="roundRect">
          <a:avLst/>
        </a:prstGeom>
        <a:gradFill rotWithShape="0">
          <a:gsLst>
            <a:gs pos="0">
              <a:schemeClr val="accent2">
                <a:hueOff val="-1937465"/>
                <a:satOff val="-1183"/>
                <a:lumOff val="4622"/>
                <a:alphaOff val="0"/>
                <a:tint val="96000"/>
                <a:lumMod val="100000"/>
              </a:schemeClr>
            </a:gs>
            <a:gs pos="78000">
              <a:schemeClr val="accent2">
                <a:hueOff val="-1937465"/>
                <a:satOff val="-1183"/>
                <a:lumOff val="462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Nurse-Family Partnership</a:t>
          </a:r>
        </a:p>
      </dsp:txBody>
      <dsp:txXfrm>
        <a:off x="26273" y="3075428"/>
        <a:ext cx="6640267" cy="485654"/>
      </dsp:txXfrm>
    </dsp:sp>
    <dsp:sp modelId="{7DCF1AD6-A443-5E49-89DC-825B0B851ED7}">
      <dsp:nvSpPr>
        <dsp:cNvPr id="0" name=""/>
        <dsp:cNvSpPr/>
      </dsp:nvSpPr>
      <dsp:spPr>
        <a:xfrm>
          <a:off x="0" y="3653595"/>
          <a:ext cx="6692813" cy="538200"/>
        </a:xfrm>
        <a:prstGeom prst="roundRect">
          <a:avLst/>
        </a:prstGeom>
        <a:gradFill rotWithShape="0">
          <a:gsLst>
            <a:gs pos="0">
              <a:schemeClr val="accent2">
                <a:hueOff val="-2324957"/>
                <a:satOff val="-1419"/>
                <a:lumOff val="5547"/>
                <a:alphaOff val="0"/>
                <a:tint val="96000"/>
                <a:lumMod val="100000"/>
              </a:schemeClr>
            </a:gs>
            <a:gs pos="78000">
              <a:schemeClr val="accent2">
                <a:hueOff val="-2324957"/>
                <a:satOff val="-1419"/>
                <a:lumOff val="554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Parents as Teachers</a:t>
          </a:r>
        </a:p>
      </dsp:txBody>
      <dsp:txXfrm>
        <a:off x="26273" y="3679868"/>
        <a:ext cx="6640267" cy="485654"/>
      </dsp:txXfrm>
    </dsp:sp>
    <dsp:sp modelId="{92BB86D2-C23B-F44A-AFCB-B2830E0C2F4B}">
      <dsp:nvSpPr>
        <dsp:cNvPr id="0" name=""/>
        <dsp:cNvSpPr/>
      </dsp:nvSpPr>
      <dsp:spPr>
        <a:xfrm>
          <a:off x="0" y="4258035"/>
          <a:ext cx="6692813" cy="538200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Play and Learn Strategies</a:t>
          </a:r>
        </a:p>
      </dsp:txBody>
      <dsp:txXfrm>
        <a:off x="26273" y="4284308"/>
        <a:ext cx="6640267" cy="485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F8CB8-219F-F949-BF25-E89B004F365D}">
      <dsp:nvSpPr>
        <dsp:cNvPr id="0" name=""/>
        <dsp:cNvSpPr/>
      </dsp:nvSpPr>
      <dsp:spPr>
        <a:xfrm>
          <a:off x="0" y="288706"/>
          <a:ext cx="10752666" cy="167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26" tIns="395732" rIns="83452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Michigan Home Visiting Initiative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Maternal Infant Health Program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Behavioral Health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Children Trust Michigan</a:t>
          </a:r>
        </a:p>
      </dsp:txBody>
      <dsp:txXfrm>
        <a:off x="0" y="288706"/>
        <a:ext cx="10752666" cy="1675800"/>
      </dsp:txXfrm>
    </dsp:sp>
    <dsp:sp modelId="{3C9099FF-FD34-914F-A37D-8F4D1276332F}">
      <dsp:nvSpPr>
        <dsp:cNvPr id="0" name=""/>
        <dsp:cNvSpPr/>
      </dsp:nvSpPr>
      <dsp:spPr>
        <a:xfrm>
          <a:off x="537633" y="8266"/>
          <a:ext cx="7526866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98" tIns="0" rIns="28449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Michigan Department of Health and Human Services</a:t>
          </a:r>
        </a:p>
      </dsp:txBody>
      <dsp:txXfrm>
        <a:off x="565013" y="35646"/>
        <a:ext cx="7472106" cy="506120"/>
      </dsp:txXfrm>
    </dsp:sp>
    <dsp:sp modelId="{D9AAFE9E-1303-A646-9397-5517DF84E5C6}">
      <dsp:nvSpPr>
        <dsp:cNvPr id="0" name=""/>
        <dsp:cNvSpPr/>
      </dsp:nvSpPr>
      <dsp:spPr>
        <a:xfrm>
          <a:off x="0" y="2347546"/>
          <a:ext cx="10752666" cy="7930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26" tIns="395732" rIns="83452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Office of the Great Start</a:t>
          </a:r>
        </a:p>
      </dsp:txBody>
      <dsp:txXfrm>
        <a:off x="0" y="2347546"/>
        <a:ext cx="10752666" cy="793012"/>
      </dsp:txXfrm>
    </dsp:sp>
    <dsp:sp modelId="{B5F06040-AF49-3C4C-95E8-DFE1D8BDE48D}">
      <dsp:nvSpPr>
        <dsp:cNvPr id="0" name=""/>
        <dsp:cNvSpPr/>
      </dsp:nvSpPr>
      <dsp:spPr>
        <a:xfrm>
          <a:off x="537633" y="2067106"/>
          <a:ext cx="7526866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98" tIns="0" rIns="28449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Michigan Department of Education</a:t>
          </a:r>
        </a:p>
      </dsp:txBody>
      <dsp:txXfrm>
        <a:off x="565013" y="2094486"/>
        <a:ext cx="7472106" cy="506120"/>
      </dsp:txXfrm>
    </dsp:sp>
    <dsp:sp modelId="{C682E856-26B2-E341-827C-B516612CE7A2}">
      <dsp:nvSpPr>
        <dsp:cNvPr id="0" name=""/>
        <dsp:cNvSpPr/>
      </dsp:nvSpPr>
      <dsp:spPr>
        <a:xfrm>
          <a:off x="0" y="3523598"/>
          <a:ext cx="10752666" cy="7930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26" tIns="395732" rIns="83452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State Home Visiting Advisory that includes parents and providers</a:t>
          </a:r>
        </a:p>
      </dsp:txBody>
      <dsp:txXfrm>
        <a:off x="0" y="3523598"/>
        <a:ext cx="10752666" cy="793012"/>
      </dsp:txXfrm>
    </dsp:sp>
    <dsp:sp modelId="{6A236054-237D-4149-B0E1-C92CDC867C0C}">
      <dsp:nvSpPr>
        <dsp:cNvPr id="0" name=""/>
        <dsp:cNvSpPr/>
      </dsp:nvSpPr>
      <dsp:spPr>
        <a:xfrm>
          <a:off x="537633" y="3243158"/>
          <a:ext cx="7526866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98" tIns="0" rIns="28449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Multiple collaborative bodies across agencies to regulate and </a:t>
          </a:r>
          <a:br>
            <a:rPr lang="en-US" sz="1900" kern="1200"/>
          </a:br>
          <a:r>
            <a:rPr lang="en-US" sz="1900" kern="1200"/>
            <a:t>communicate with home visiting providers as one system</a:t>
          </a:r>
        </a:p>
      </dsp:txBody>
      <dsp:txXfrm>
        <a:off x="565013" y="3270538"/>
        <a:ext cx="7472106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397FD-94F7-8B43-8CE0-59FC57F52636}">
      <dsp:nvSpPr>
        <dsp:cNvPr id="0" name=""/>
        <dsp:cNvSpPr/>
      </dsp:nvSpPr>
      <dsp:spPr>
        <a:xfrm>
          <a:off x="428259" y="438190"/>
          <a:ext cx="4321973" cy="4321973"/>
        </a:xfrm>
        <a:prstGeom prst="pie">
          <a:avLst>
            <a:gd name="adj1" fmla="val 16200000"/>
            <a:gd name="adj2" fmla="val 19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Workforce</a:t>
          </a:r>
          <a:br>
            <a:rPr lang="en-US" sz="1200" kern="1200" dirty="0"/>
          </a:br>
          <a:r>
            <a:rPr lang="en-US" sz="1100" kern="1200" dirty="0"/>
            <a:t>Recruitment, retention, wages, professional development</a:t>
          </a:r>
        </a:p>
      </dsp:txBody>
      <dsp:txXfrm>
        <a:off x="2635553" y="901259"/>
        <a:ext cx="1260575" cy="926137"/>
      </dsp:txXfrm>
    </dsp:sp>
    <dsp:sp modelId="{715E234C-BCDB-A247-8E26-DB5A489EC51F}">
      <dsp:nvSpPr>
        <dsp:cNvPr id="0" name=""/>
        <dsp:cNvSpPr/>
      </dsp:nvSpPr>
      <dsp:spPr>
        <a:xfrm>
          <a:off x="437046" y="249850"/>
          <a:ext cx="4265311" cy="4686185"/>
        </a:xfrm>
        <a:prstGeom prst="pie">
          <a:avLst>
            <a:gd name="adj1" fmla="val 198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Enrollment</a:t>
          </a:r>
          <a:br>
            <a:rPr lang="en-US" sz="1200" kern="1200" dirty="0"/>
          </a:br>
          <a:r>
            <a:rPr lang="en-US" sz="1100" kern="1200" dirty="0"/>
            <a:t>Outreach, retention (completion of program)</a:t>
          </a:r>
        </a:p>
      </dsp:txBody>
      <dsp:txXfrm>
        <a:off x="3356754" y="2118746"/>
        <a:ext cx="1289749" cy="948394"/>
      </dsp:txXfrm>
    </dsp:sp>
    <dsp:sp modelId="{80019702-0232-3E45-B457-F5F12DFD2754}">
      <dsp:nvSpPr>
        <dsp:cNvPr id="0" name=""/>
        <dsp:cNvSpPr/>
      </dsp:nvSpPr>
      <dsp:spPr>
        <a:xfrm>
          <a:off x="408716" y="431957"/>
          <a:ext cx="4321973" cy="4321973"/>
        </a:xfrm>
        <a:prstGeom prst="pie">
          <a:avLst>
            <a:gd name="adj1" fmla="val 18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Funding</a:t>
          </a:r>
          <a:br>
            <a:rPr lang="en-US" sz="1100" kern="1200" dirty="0"/>
          </a:br>
          <a:r>
            <a:rPr lang="en-US" sz="1100" kern="1200" dirty="0"/>
            <a:t>Consistency, rates of reimbursement</a:t>
          </a:r>
        </a:p>
      </dsp:txBody>
      <dsp:txXfrm>
        <a:off x="2616009" y="3364724"/>
        <a:ext cx="1260575" cy="926137"/>
      </dsp:txXfrm>
    </dsp:sp>
    <dsp:sp modelId="{AD596C7F-1ABF-3642-A24D-C01507EC00E5}">
      <dsp:nvSpPr>
        <dsp:cNvPr id="0" name=""/>
        <dsp:cNvSpPr/>
      </dsp:nvSpPr>
      <dsp:spPr>
        <a:xfrm>
          <a:off x="408716" y="431957"/>
          <a:ext cx="4321973" cy="4321973"/>
        </a:xfrm>
        <a:prstGeom prst="pie">
          <a:avLst>
            <a:gd name="adj1" fmla="val 54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Multiple models</a:t>
          </a:r>
          <a:br>
            <a:rPr lang="en-US" sz="1200" kern="1200" dirty="0"/>
          </a:br>
          <a:r>
            <a:rPr lang="en-US" sz="1100" kern="1200" dirty="0"/>
            <a:t>Desire for a continuum to meet families needs and need to  work together </a:t>
          </a:r>
        </a:p>
      </dsp:txBody>
      <dsp:txXfrm>
        <a:off x="1262820" y="3364724"/>
        <a:ext cx="1260575" cy="926137"/>
      </dsp:txXfrm>
    </dsp:sp>
    <dsp:sp modelId="{7BEF7965-EAD6-304D-BB1B-45F18F1FFD5A}">
      <dsp:nvSpPr>
        <dsp:cNvPr id="0" name=""/>
        <dsp:cNvSpPr/>
      </dsp:nvSpPr>
      <dsp:spPr>
        <a:xfrm>
          <a:off x="408716" y="431957"/>
          <a:ext cx="4321973" cy="4321973"/>
        </a:xfrm>
        <a:prstGeom prst="pie">
          <a:avLst>
            <a:gd name="adj1" fmla="val 9000000"/>
            <a:gd name="adj2" fmla="val 126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Best fit</a:t>
          </a:r>
          <a:br>
            <a:rPr lang="en-US" sz="1200" kern="1200" dirty="0"/>
          </a:br>
          <a:r>
            <a:rPr lang="en-US" sz="1100" kern="1200" dirty="0"/>
            <a:t>Meaningful way to assess “best fit” and incentivize referrals</a:t>
          </a:r>
        </a:p>
      </dsp:txBody>
      <dsp:txXfrm>
        <a:off x="475604" y="2155601"/>
        <a:ext cx="1306882" cy="874685"/>
      </dsp:txXfrm>
    </dsp:sp>
    <dsp:sp modelId="{607094A5-F9E1-5946-B22B-7A5CBAAA171A}">
      <dsp:nvSpPr>
        <dsp:cNvPr id="0" name=""/>
        <dsp:cNvSpPr/>
      </dsp:nvSpPr>
      <dsp:spPr>
        <a:xfrm>
          <a:off x="408716" y="431957"/>
          <a:ext cx="4321973" cy="4321973"/>
        </a:xfrm>
        <a:prstGeom prst="pie">
          <a:avLst>
            <a:gd name="adj1" fmla="val 126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Defining need/reach</a:t>
          </a:r>
          <a:br>
            <a:rPr lang="en-US" sz="1200" kern="1200" dirty="0"/>
          </a:br>
          <a:r>
            <a:rPr lang="en-US" sz="1100" kern="1200" dirty="0"/>
            <a:t>Accurate statewide assessment of need</a:t>
          </a:r>
          <a:br>
            <a:rPr lang="en-US" sz="1100" kern="1200" dirty="0"/>
          </a:br>
          <a:br>
            <a:rPr lang="en-US" sz="1100" kern="1200" dirty="0"/>
          </a:br>
          <a:endParaRPr lang="en-US" sz="1100" kern="1200" dirty="0"/>
        </a:p>
      </dsp:txBody>
      <dsp:txXfrm>
        <a:off x="1262820" y="895025"/>
        <a:ext cx="1260575" cy="926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AB241-C5DD-284C-9213-D91534B21DB8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4D03B-E7E1-144A-9843-3AF85BA65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72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5E192-11A9-46F8-AA35-E658D72C0BFB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58602-E489-48A3-9FBA-DC24EEE435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237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8602-E489-48A3-9FBA-DC24EEE4359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706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 definition</a:t>
            </a:r>
            <a:r>
              <a:rPr lang="en-US" baseline="0" dirty="0"/>
              <a:t> and outcomes</a:t>
            </a:r>
          </a:p>
          <a:p>
            <a:r>
              <a:rPr lang="en-US" baseline="0" dirty="0"/>
              <a:t>Statute further limits state *and state-appropriated federal) funding to EB or promising models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8602-E489-48A3-9FBA-DC24EEE4359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66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2.3</a:t>
            </a:r>
            <a:r>
              <a:rPr lang="en-US" b="1" baseline="0" dirty="0"/>
              <a:t> minutes</a:t>
            </a:r>
            <a:r>
              <a:rPr lang="en-US" baseline="0" dirty="0"/>
              <a:t>  </a:t>
            </a:r>
            <a:r>
              <a:rPr lang="en-US" b="1" baseline="0" dirty="0"/>
              <a:t>Early Head Start testimonial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8602-E489-48A3-9FBA-DC24EEE4359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115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8602-E489-48A3-9FBA-DC24EEE4359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198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8602-E489-48A3-9FBA-DC24EEE4359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553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8602-E489-48A3-9FBA-DC24EEE4359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724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What now</a:t>
            </a:r>
            <a:r>
              <a:rPr lang="en-US" dirty="0"/>
              <a:t>? What</a:t>
            </a:r>
            <a:r>
              <a:rPr lang="en-US" baseline="0" dirty="0"/>
              <a:t> should Advocates do now to pump up support for HV among decision-makers? </a:t>
            </a:r>
            <a:r>
              <a:rPr lang="en-US" b="1" baseline="0" dirty="0"/>
              <a:t>Check out </a:t>
            </a:r>
            <a:r>
              <a:rPr lang="en-US" baseline="0" dirty="0"/>
              <a:t>our Resource page for this slide deck and other valuable information</a:t>
            </a:r>
            <a:r>
              <a:rPr lang="en-US" b="1" baseline="0" dirty="0"/>
              <a:t>. Don’t forget to “like us</a:t>
            </a:r>
            <a:r>
              <a:rPr lang="en-US" baseline="0" dirty="0"/>
              <a:t>” on Facebook, Instagram and Twitter. </a:t>
            </a:r>
            <a:r>
              <a:rPr lang="en-US" b="1" baseline="0" dirty="0"/>
              <a:t>Learn more </a:t>
            </a:r>
            <a:r>
              <a:rPr lang="en-US" baseline="0" dirty="0"/>
              <a:t>through our Friday bulletins for information about other programs and our monthly podcast, Speaking for Kids. </a:t>
            </a:r>
            <a:r>
              <a:rPr lang="en-US" b="1" baseline="0" dirty="0"/>
              <a:t>And sign up for Think Babies Michigan!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8602-E489-48A3-9FBA-DC24EEE4359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358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What now</a:t>
            </a:r>
            <a:r>
              <a:rPr lang="en-US" dirty="0"/>
              <a:t>? What</a:t>
            </a:r>
            <a:r>
              <a:rPr lang="en-US" baseline="0" dirty="0"/>
              <a:t> should Advocates do now to pump up support for HV among decision-makers? </a:t>
            </a:r>
            <a:r>
              <a:rPr lang="en-US" b="1" baseline="0" dirty="0"/>
              <a:t>Check out </a:t>
            </a:r>
            <a:r>
              <a:rPr lang="en-US" baseline="0" dirty="0"/>
              <a:t>our Resource page for this slide deck and other valuable information</a:t>
            </a:r>
            <a:r>
              <a:rPr lang="en-US" b="1" baseline="0" dirty="0"/>
              <a:t>. Don’t forget to “like us</a:t>
            </a:r>
            <a:r>
              <a:rPr lang="en-US" baseline="0" dirty="0"/>
              <a:t>” on Facebook, Instagram and Twitter. </a:t>
            </a:r>
            <a:r>
              <a:rPr lang="en-US" b="1" baseline="0" dirty="0"/>
              <a:t>Learn more </a:t>
            </a:r>
            <a:r>
              <a:rPr lang="en-US" baseline="0" dirty="0"/>
              <a:t>through our Friday bulletins for information about other programs and our monthly podcast, Speaking for Kids. </a:t>
            </a:r>
            <a:r>
              <a:rPr lang="en-US" b="1" baseline="0" dirty="0"/>
              <a:t>And sign up for Think Babies Michigan!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8602-E489-48A3-9FBA-DC24EEE4359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32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8602-E489-48A3-9FBA-DC24EEE4359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81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8602-E489-48A3-9FBA-DC24EEE4359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989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8602-E489-48A3-9FBA-DC24EEE4359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24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 definition</a:t>
            </a:r>
            <a:r>
              <a:rPr lang="en-US" baseline="0" dirty="0"/>
              <a:t> and outcomes</a:t>
            </a:r>
          </a:p>
          <a:p>
            <a:r>
              <a:rPr lang="en-US" baseline="0" dirty="0"/>
              <a:t>Statute further limits state *and state-appropriated federal) funding to EB or promising models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8602-E489-48A3-9FBA-DC24EEE4359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163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Describe</a:t>
            </a:r>
            <a:r>
              <a:rPr lang="en-US" baseline="0" dirty="0"/>
              <a:t> models</a:t>
            </a:r>
          </a:p>
          <a:p>
            <a:r>
              <a:rPr lang="en-US" dirty="0"/>
              <a:t>Speak to the value of multiple models</a:t>
            </a:r>
          </a:p>
          <a:p>
            <a:r>
              <a:rPr lang="en-US" dirty="0"/>
              <a:t>Value</a:t>
            </a:r>
            <a:r>
              <a:rPr lang="en-US" baseline="0" dirty="0"/>
              <a:t> of a continuum in a community</a:t>
            </a:r>
          </a:p>
          <a:p>
            <a:r>
              <a:rPr lang="en-US" baseline="0" dirty="0"/>
              <a:t>These are models </a:t>
            </a:r>
            <a:r>
              <a:rPr lang="mr-IN" baseline="0" dirty="0"/>
              <a:t>–</a:t>
            </a:r>
            <a:r>
              <a:rPr lang="en-US" baseline="0" dirty="0"/>
              <a:t> programs may have many different names</a:t>
            </a:r>
          </a:p>
          <a:p>
            <a:r>
              <a:rPr lang="en-US" baseline="0" dirty="0"/>
              <a:t>Confusing, yes</a:t>
            </a:r>
            <a:r>
              <a:rPr lang="mr-IN" baseline="0" dirty="0"/>
              <a:t>…</a:t>
            </a:r>
            <a:r>
              <a:rPr lang="en-US" baseline="0" dirty="0"/>
              <a:t>confusing!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8602-E489-48A3-9FBA-DC24EEE4359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68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8602-E489-48A3-9FBA-DC24EEE4359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569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Unusual in human service</a:t>
            </a:r>
            <a:r>
              <a:rPr lang="en-US" baseline="0" dirty="0"/>
              <a:t>s to find such a high degree of evaluation and rigor</a:t>
            </a:r>
          </a:p>
          <a:p>
            <a:r>
              <a:rPr lang="en-US" baseline="0" dirty="0"/>
              <a:t>Many studies have been done on home visiting over the years, some are pretty dated but the </a:t>
            </a:r>
            <a:r>
              <a:rPr lang="en-US" baseline="0" dirty="0" err="1"/>
              <a:t>reuslts</a:t>
            </a:r>
            <a:r>
              <a:rPr lang="en-US" baseline="0" dirty="0"/>
              <a:t> really have held up</a:t>
            </a:r>
          </a:p>
          <a:p>
            <a:r>
              <a:rPr lang="en-US" baseline="0" dirty="0"/>
              <a:t>You all may have heard of </a:t>
            </a:r>
            <a:r>
              <a:rPr lang="en-US" baseline="0" dirty="0" err="1"/>
              <a:t>ther</a:t>
            </a:r>
            <a:r>
              <a:rPr lang="en-US" baseline="0" dirty="0"/>
              <a:t> commonly cited NFP study from the late 70s that shared $1 invested in HV saves $5.70 </a:t>
            </a:r>
            <a:r>
              <a:rPr lang="en-US" baseline="0" dirty="0" err="1"/>
              <a:t>inforegone</a:t>
            </a:r>
            <a:r>
              <a:rPr lang="en-US" baseline="0" dirty="0"/>
              <a:t> services </a:t>
            </a:r>
          </a:p>
          <a:p>
            <a:r>
              <a:rPr lang="en-US" baseline="0" dirty="0"/>
              <a:t>The degree of rigor ramped up with the federal MIECHV funding and the evaluation required by 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8602-E489-48A3-9FBA-DC24EEE4359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63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Describe</a:t>
            </a:r>
            <a:r>
              <a:rPr lang="en-US" baseline="0" dirty="0"/>
              <a:t> PA 291 report, mention 2017 report coming soon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8602-E489-48A3-9FBA-DC24EEE4359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63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6DA5-8B34-4A80-AD3E-A4CCF2ABC78E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849D-531C-4A18-8723-D0BA19E8641D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2741-BBA4-4EC9-9912-5882E4EEB279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2EEC-1D84-42C2-8ADC-552B31D0D62B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A7B0-9BDD-4112-BB11-1DA6DFA93601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A256E-56FE-4E18-8E62-691036AF35F4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6FD9-69E3-4B72-95C2-CC71D85C0FD6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9098-CB89-4275-A03A-4BF9E1DE8F55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8FDA-6E1E-49CC-8FF0-984DFCDBAA48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66AA7-4286-4BAF-BADA-F072C74E5643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3079-A360-479A-AEAE-287610F042A4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F598-3933-49C7-A2C3-C4EEF63267C6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9050-AD7D-474F-8B43-68C24FDB169F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531A-D108-4E26-BD3A-4AF09CA38BF2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FDEE-B30E-49EC-9AE0-6D809B36C2B7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F16D-1EBD-4CDF-922E-42BA63008635}" type="datetime1">
              <a:rPr lang="en-US" smtClean="0"/>
              <a:t>8/17/2022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3E1F4-21FB-4231-8B36-262DE62EC5B6}" type="datetime1">
              <a:rPr lang="en-US" smtClean="0"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homevisitingcoalition.org/wp-content/uploads/6-HVC_Virtual-Final.pdf" TargetMode="External"/><Relationship Id="rId3" Type="http://schemas.openxmlformats.org/officeDocument/2006/relationships/hyperlink" Target="https://nationalhomevisitingcoalition.org/wp-content/uploads/1-HVC_Reauthorization-Final.pdf" TargetMode="External"/><Relationship Id="rId7" Type="http://schemas.openxmlformats.org/officeDocument/2006/relationships/hyperlink" Target="https://nationalhomevisitingcoalition.org/wp-content/uploads/5-HVC_Tribal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ationalhomevisitingcoalition.org/wp-content/uploads/4-HVC_Deadline-Final.pdf" TargetMode="External"/><Relationship Id="rId5" Type="http://schemas.openxmlformats.org/officeDocument/2006/relationships/hyperlink" Target="https://nationalhomevisitingcoalition.org/wp-content/uploads/3-HVC_Funding-Final.pdf" TargetMode="External"/><Relationship Id="rId4" Type="http://schemas.openxmlformats.org/officeDocument/2006/relationships/hyperlink" Target="https://nationalhomevisitingcoalition.org/wp-content/uploads/2-HVC_ROI-Final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hyperlink" Target="mailto:Kali_Fox@stabenow.senate.go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zaagman@mcmch.org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 descr="mcmch logo_2c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2736" y="4712961"/>
            <a:ext cx="2263204" cy="1458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65803" y="1292628"/>
            <a:ext cx="939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Get Involved: Time to Speak up</a:t>
            </a:r>
          </a:p>
          <a:p>
            <a:pPr algn="ctr"/>
            <a:r>
              <a:rPr lang="en-US" sz="4400" b="1" dirty="0">
                <a:solidFill>
                  <a:schemeClr val="tx2"/>
                </a:solidFill>
              </a:rPr>
              <a:t> for Home Visiting and MIECHV</a:t>
            </a:r>
          </a:p>
          <a:p>
            <a:pPr algn="ctr"/>
            <a:endParaRPr lang="en-US" sz="2400" b="1" dirty="0">
              <a:solidFill>
                <a:srgbClr val="0F7698"/>
              </a:solidFill>
            </a:endParaRPr>
          </a:p>
          <a:p>
            <a:pPr algn="ctr"/>
            <a:r>
              <a:rPr lang="en-US" sz="2400" b="1" dirty="0">
                <a:solidFill>
                  <a:srgbClr val="0F7698"/>
                </a:solidFill>
              </a:rPr>
              <a:t>Lunch &amp; Learn Series</a:t>
            </a:r>
          </a:p>
          <a:p>
            <a:pPr algn="ctr"/>
            <a:r>
              <a:rPr lang="en-US" sz="2400" b="1" dirty="0">
                <a:solidFill>
                  <a:srgbClr val="0F7698"/>
                </a:solidFill>
              </a:rPr>
              <a:t>August 17, 2022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663" y="4418073"/>
            <a:ext cx="1986280" cy="1986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21" y="4682060"/>
            <a:ext cx="2773680" cy="133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7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00293" y="538593"/>
            <a:ext cx="8596668" cy="9777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>
                <a:solidFill>
                  <a:srgbClr val="1A5F92"/>
                </a:solidFill>
              </a:rPr>
              <a:t>Home Visiting Challenges</a:t>
            </a:r>
            <a:endParaRPr lang="en-US" sz="4000" b="1" i="1" dirty="0">
              <a:solidFill>
                <a:srgbClr val="1A5F92"/>
              </a:solidFill>
            </a:endParaRP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D58DDCFA-9231-BFFF-F755-785FEAAB6C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0063029"/>
              </p:ext>
            </p:extLst>
          </p:nvPr>
        </p:nvGraphicFramePr>
        <p:xfrm>
          <a:off x="5486401" y="1337481"/>
          <a:ext cx="5268036" cy="514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09433" y="1516357"/>
            <a:ext cx="55409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WORKFORCE: Recruitment, Retention, Wages, Professional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ENROLLMENT OUTREACH: Retention (Completion of Program)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FUNDING CONSISTENCY: Rates and Reimbursement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MULTIPLE MODELS: Desire for a continuum to meet families’ needs and the need to work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BEST FIT: Meaningful way to assess ‘’best fit’’ and incentivize referrals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Defining NEED/REACH: Accurate statewide assessment of need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188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320" y="23112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 sz="3300" b="1" i="1" dirty="0">
                <a:solidFill>
                  <a:srgbClr val="FFFFFF"/>
                </a:solidFill>
              </a:rPr>
              <a:t>Evidence that Home Visiting Works</a:t>
            </a:r>
            <a:br>
              <a:rPr lang="en-US" sz="3300" b="1" i="1" dirty="0">
                <a:solidFill>
                  <a:srgbClr val="FFFFFF"/>
                </a:solidFill>
              </a:rPr>
            </a:br>
            <a:r>
              <a:rPr lang="en-US" sz="3300" b="1" i="1" dirty="0">
                <a:solidFill>
                  <a:srgbClr val="FFFFFF"/>
                </a:solidFill>
              </a:rPr>
              <a:t>Outcomes in Michigan</a:t>
            </a:r>
          </a:p>
        </p:txBody>
      </p:sp>
      <p:pic>
        <p:nvPicPr>
          <p:cNvPr id="6" name="Picture 5" descr="A collage of a person and a baby&#10;&#10;Description automatically generated with low confidence">
            <a:extLst>
              <a:ext uri="{FF2B5EF4-FFF2-40B4-BE49-F238E27FC236}">
                <a16:creationId xmlns:a16="http://schemas.microsoft.com/office/drawing/2014/main" id="{D759FD8B-8E67-853E-180E-14ACEA6E8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86" y="742949"/>
            <a:ext cx="3584351" cy="46101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6189" y="2187635"/>
            <a:ext cx="5109974" cy="375684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</a:rPr>
              <a:t>PA 291 of 2012 also requires an annual report; the state seized the opportunity to use the report as a vehicle to demonstrate outcomes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</a:rPr>
              <a:t>Prenatal Care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</a:rPr>
              <a:t>Preterm Birth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</a:rPr>
              <a:t>Breastfeeding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</a:rPr>
              <a:t>Tobacco Use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</a:rPr>
              <a:t>Maternal Depression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</a:rPr>
              <a:t>High School Completion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</a:rPr>
              <a:t>Postpartum Visits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</a:rPr>
              <a:t>Well-Child Visits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</a:rPr>
              <a:t>Child Maltreatment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</a:rPr>
              <a:t>Child Development</a:t>
            </a:r>
          </a:p>
          <a:p>
            <a:pPr marL="0" indent="0">
              <a:lnSpc>
                <a:spcPct val="90000"/>
              </a:lnSpc>
              <a:buNone/>
            </a:pPr>
            <a:endParaRPr lang="en-US" sz="11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3667" y="3244334"/>
            <a:ext cx="184731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559E67-FD35-E561-52C9-E8A3EB4935CF}"/>
              </a:ext>
            </a:extLst>
          </p:cNvPr>
          <p:cNvSpPr txBox="1"/>
          <p:nvPr/>
        </p:nvSpPr>
        <p:spPr>
          <a:xfrm>
            <a:off x="280947" y="5621311"/>
            <a:ext cx="6900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this report and previous at:</a:t>
            </a:r>
          </a:p>
          <a:p>
            <a:r>
              <a:rPr lang="en-US" dirty="0"/>
              <a:t>https://</a:t>
            </a:r>
            <a:r>
              <a:rPr lang="en-US" dirty="0" err="1"/>
              <a:t>www.michigan.gov</a:t>
            </a:r>
            <a:r>
              <a:rPr lang="en-US" dirty="0"/>
              <a:t>/</a:t>
            </a:r>
            <a:r>
              <a:rPr lang="en-US" dirty="0" err="1"/>
              <a:t>homevisiting</a:t>
            </a:r>
            <a:r>
              <a:rPr lang="en-US" dirty="0"/>
              <a:t>/home-visiting-reports</a:t>
            </a:r>
          </a:p>
        </p:txBody>
      </p:sp>
    </p:spTree>
    <p:extLst>
      <p:ext uri="{BB962C8B-B14F-4D97-AF65-F5344CB8AC3E}">
        <p14:creationId xmlns:p14="http://schemas.microsoft.com/office/powerpoint/2010/main" val="3790391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10D3E50-5C25-9CC7-B2E4-87F60FD140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1" r="-1" b="31478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1172" y="122767"/>
            <a:ext cx="4088190" cy="1440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b="1" i="1" dirty="0"/>
              <a:t>Home Visiting Advocacy Tools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E0E1DB-35E2-EAF9-E028-8563C24CACC5}"/>
              </a:ext>
            </a:extLst>
          </p:cNvPr>
          <p:cNvSpPr txBox="1"/>
          <p:nvPr/>
        </p:nvSpPr>
        <p:spPr>
          <a:xfrm>
            <a:off x="724395" y="1757548"/>
            <a:ext cx="40881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Whether state or federal “ask for home visiting” it is important to know what exists and what is needed</a:t>
            </a:r>
          </a:p>
          <a:p>
            <a:br>
              <a:rPr lang="en-US" dirty="0"/>
            </a:br>
            <a:r>
              <a:rPr lang="en-US" dirty="0"/>
              <a:t>County-based profiles have been created based of the 2020 Needs Assessment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Also available at:</a:t>
            </a:r>
            <a:br>
              <a:rPr lang="en-US" dirty="0"/>
            </a:br>
            <a:r>
              <a:rPr lang="en-US" dirty="0"/>
              <a:t>https://</a:t>
            </a:r>
            <a:r>
              <a:rPr lang="en-US" dirty="0" err="1"/>
              <a:t>www.michigan.gov</a:t>
            </a:r>
            <a:r>
              <a:rPr lang="en-US" dirty="0"/>
              <a:t>/</a:t>
            </a:r>
            <a:br>
              <a:rPr lang="en-US" dirty="0"/>
            </a:br>
            <a:r>
              <a:rPr lang="en-US" dirty="0" err="1"/>
              <a:t>homevisiting</a:t>
            </a:r>
            <a:r>
              <a:rPr lang="en-US" dirty="0"/>
              <a:t>/home-visiting-reports</a:t>
            </a:r>
          </a:p>
          <a:p>
            <a:endParaRPr lang="en-US" dirty="0"/>
          </a:p>
          <a:p>
            <a:r>
              <a:rPr lang="en-US" dirty="0"/>
              <a:t>These will help tell the story when you are asked to echo an ask to state legislators or Congressional members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81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9229" y="311384"/>
            <a:ext cx="11381493" cy="17357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i="1" dirty="0">
                <a:solidFill>
                  <a:srgbClr val="0F7698"/>
                </a:solidFill>
              </a:rPr>
              <a:t>Additional Resources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93912" y="1022968"/>
            <a:ext cx="11698088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/>
              <a:t>With fewer than 50 days to go before the current MIECHV statute ends, the </a:t>
            </a:r>
            <a:r>
              <a:rPr lang="en-US" b="1" u="sng" dirty="0"/>
              <a:t>Home Visiting Coalition </a:t>
            </a:r>
            <a:r>
              <a:rPr lang="en-US" dirty="0"/>
              <a:t>has developed a series of one-pagers for policymakers and the home visiting field to understand the stakes of MIECHV reauthorization. Please see below for six new resources from the coalition:</a:t>
            </a:r>
          </a:p>
          <a:p>
            <a:pPr fontAlgn="base"/>
            <a:endParaRPr lang="en-US" dirty="0"/>
          </a:p>
          <a:p>
            <a:pPr fontAlgn="base"/>
            <a:r>
              <a:rPr lang="en-US" sz="2800" dirty="0">
                <a:hlinkClick r:id="rId3"/>
              </a:rPr>
              <a:t>Overall MIECHV reauthorization one-pager</a:t>
            </a:r>
            <a:endParaRPr lang="en-US" sz="2800" dirty="0"/>
          </a:p>
          <a:p>
            <a:pPr fontAlgn="base"/>
            <a:endParaRPr lang="en-US" sz="2800" dirty="0"/>
          </a:p>
          <a:p>
            <a:pPr fontAlgn="base"/>
            <a:r>
              <a:rPr lang="en-US" sz="2800" dirty="0">
                <a:hlinkClick r:id="rId4"/>
              </a:rPr>
              <a:t>Home visiting ROI one-pager</a:t>
            </a:r>
            <a:endParaRPr lang="en-US" sz="2800" dirty="0"/>
          </a:p>
          <a:p>
            <a:pPr fontAlgn="base"/>
            <a:endParaRPr lang="en-US" sz="2800" dirty="0"/>
          </a:p>
          <a:p>
            <a:pPr fontAlgn="base"/>
            <a:r>
              <a:rPr lang="en-US" sz="2800" dirty="0">
                <a:hlinkClick r:id="rId5"/>
              </a:rPr>
              <a:t>MIECHV funding one-pager</a:t>
            </a:r>
            <a:endParaRPr lang="en-US" sz="2800" dirty="0"/>
          </a:p>
          <a:p>
            <a:pPr fontAlgn="base"/>
            <a:endParaRPr lang="en-US" sz="2800" dirty="0"/>
          </a:p>
          <a:p>
            <a:pPr fontAlgn="base"/>
            <a:r>
              <a:rPr lang="en-US" sz="2800" dirty="0">
                <a:hlinkClick r:id="rId6"/>
              </a:rPr>
              <a:t>The costs of not reauthorizing MIECHV one-pager</a:t>
            </a:r>
            <a:endParaRPr lang="en-US" sz="2800" dirty="0"/>
          </a:p>
          <a:p>
            <a:pPr fontAlgn="base"/>
            <a:endParaRPr lang="en-US" sz="2800" dirty="0"/>
          </a:p>
          <a:p>
            <a:pPr fontAlgn="base"/>
            <a:r>
              <a:rPr lang="en-US" sz="2800" dirty="0">
                <a:hlinkClick r:id="rId7"/>
              </a:rPr>
              <a:t>Tribal MIECHV one-pager</a:t>
            </a:r>
            <a:endParaRPr lang="en-US" sz="2800" dirty="0"/>
          </a:p>
          <a:p>
            <a:pPr fontAlgn="base"/>
            <a:endParaRPr lang="en-US" sz="2800" dirty="0"/>
          </a:p>
          <a:p>
            <a:pPr fontAlgn="base"/>
            <a:r>
              <a:rPr lang="en-US" sz="2800" dirty="0">
                <a:hlinkClick r:id="rId8"/>
              </a:rPr>
              <a:t>Virtual home visiting one-pager</a:t>
            </a:r>
            <a:endParaRPr lang="en-US" sz="2800" dirty="0"/>
          </a:p>
          <a:p>
            <a:pPr fontAlgn="base"/>
            <a:endParaRPr lang="en-US" dirty="0"/>
          </a:p>
          <a:p>
            <a:pPr fontAlgn="base"/>
            <a:endParaRPr lang="en-US" dirty="0"/>
          </a:p>
          <a:p>
            <a:pPr fontAlgn="base"/>
            <a:endParaRPr lang="en-US" dirty="0"/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246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9230" y="311384"/>
            <a:ext cx="10963334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i="1" dirty="0">
                <a:solidFill>
                  <a:srgbClr val="0F7698"/>
                </a:solidFill>
              </a:rPr>
              <a:t>A Parent’s Story: </a:t>
            </a:r>
          </a:p>
          <a:p>
            <a:pPr algn="ctr"/>
            <a:r>
              <a:rPr lang="en-US" b="1" i="1" dirty="0">
                <a:solidFill>
                  <a:srgbClr val="0F7698"/>
                </a:solidFill>
              </a:rPr>
              <a:t>Early Head Start Home Visiting</a:t>
            </a:r>
          </a:p>
          <a:p>
            <a:endParaRPr lang="en-US" b="1" i="1" dirty="0">
              <a:solidFill>
                <a:srgbClr val="0F7698"/>
              </a:solidFill>
            </a:endParaRPr>
          </a:p>
          <a:p>
            <a:endParaRPr lang="en-US" b="1" i="1" dirty="0">
              <a:solidFill>
                <a:srgbClr val="0F7698"/>
              </a:solidFill>
            </a:endParaRPr>
          </a:p>
          <a:p>
            <a:endParaRPr lang="en-US" b="1" i="1" dirty="0">
              <a:solidFill>
                <a:srgbClr val="0F7698"/>
              </a:solidFill>
            </a:endParaRPr>
          </a:p>
          <a:p>
            <a:endParaRPr lang="en-US" b="1" i="1" dirty="0">
              <a:solidFill>
                <a:srgbClr val="0F7698"/>
              </a:solidFill>
            </a:endParaRPr>
          </a:p>
          <a:p>
            <a:endParaRPr lang="en-US" b="1" i="1" dirty="0">
              <a:solidFill>
                <a:srgbClr val="0F7698"/>
              </a:solidFill>
            </a:endParaRPr>
          </a:p>
          <a:p>
            <a:endParaRPr lang="en-US" b="1" i="1" dirty="0">
              <a:solidFill>
                <a:srgbClr val="0F7698"/>
              </a:solidFill>
            </a:endParaRPr>
          </a:p>
          <a:p>
            <a:endParaRPr lang="en-US" b="1" i="1" dirty="0">
              <a:solidFill>
                <a:srgbClr val="0F7698"/>
              </a:solidFill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9230" y="1873770"/>
            <a:ext cx="105321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497541" y="6120292"/>
            <a:ext cx="96944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</a:rPr>
              <a:t>https://michigancreative.wistia.com/medias/ovm2jmnhny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66" y="1963850"/>
            <a:ext cx="5718098" cy="39362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29399" y="1963850"/>
            <a:ext cx="534774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“When we say home visiting, I know a lot of people are scared of someone coming in the home, and thinking they’re going to be judged. But it’s not like that at all.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“They gave me so many resources, so many ideas, just to help my baby.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“We worked together as a team.”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-- </a:t>
            </a:r>
            <a:r>
              <a:rPr lang="en-US" sz="2000" i="1" dirty="0">
                <a:solidFill>
                  <a:schemeClr val="tx2"/>
                </a:solidFill>
              </a:rPr>
              <a:t>Parent Kinea Wright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278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30B28-140C-1AD4-82C0-96E14ABC6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16" y="139801"/>
            <a:ext cx="10551078" cy="13208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Panel Discussion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2700" i="1" dirty="0">
                <a:solidFill>
                  <a:schemeClr val="tx2"/>
                </a:solidFill>
              </a:rPr>
              <a:t>Parents and provider share how Home Visiting can assist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FF639-60EA-991A-BBA5-781AA23E9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17" y="1270000"/>
            <a:ext cx="9591135" cy="61407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                Katherine Logan-Dinco    Joann Hoganson         Becca King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How does home visiting make a difference for families? What makes it a successful approach?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What you do you think should be the top policy priorities for advocates when communicating with state and federal lawmakers?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Share your favorite home visiting moment/success story.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229" y="1269999"/>
            <a:ext cx="2046255" cy="2723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"/>
          <a:stretch/>
        </p:blipFill>
        <p:spPr>
          <a:xfrm>
            <a:off x="4154857" y="1365301"/>
            <a:ext cx="1938253" cy="2628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211" y="1376440"/>
            <a:ext cx="2252229" cy="264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02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30B28-140C-1AD4-82C0-96E14ABC6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16" y="263235"/>
            <a:ext cx="10551078" cy="1638213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solidFill>
                  <a:schemeClr val="tx2"/>
                </a:solidFill>
              </a:rPr>
            </a:br>
            <a:r>
              <a:rPr lang="en-US" sz="4400" dirty="0">
                <a:solidFill>
                  <a:schemeClr val="tx2"/>
                </a:solidFill>
              </a:rPr>
              <a:t>Washington Update:</a:t>
            </a:r>
            <a:br>
              <a:rPr lang="en-US" sz="4000" dirty="0">
                <a:solidFill>
                  <a:schemeClr val="tx2"/>
                </a:solidFill>
              </a:rPr>
            </a:br>
            <a:r>
              <a:rPr lang="en-US" sz="3100" dirty="0">
                <a:solidFill>
                  <a:schemeClr val="tx2"/>
                </a:solidFill>
              </a:rPr>
              <a:t>Where does </a:t>
            </a:r>
            <a:r>
              <a:rPr lang="en-US" sz="3100" i="1" dirty="0">
                <a:solidFill>
                  <a:schemeClr val="tx2"/>
                </a:solidFill>
              </a:rPr>
              <a:t>Reauthorization of MIECHV federal funding stand?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FF639-60EA-991A-BBA5-781AA23E9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2" y="2216727"/>
            <a:ext cx="9393079" cy="46412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93" y="2216726"/>
            <a:ext cx="2227519" cy="31950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5344" y="2797792"/>
            <a:ext cx="2238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Kali Fox</a:t>
            </a:r>
            <a:r>
              <a:rPr lang="en-US" sz="2400" dirty="0"/>
              <a:t>, </a:t>
            </a:r>
          </a:p>
          <a:p>
            <a:r>
              <a:rPr lang="en-US" sz="2000" i="1" dirty="0"/>
              <a:t>Office of U.S. Senator Debbie Stabenow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2513" y="5727032"/>
            <a:ext cx="4390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hlinkClick r:id="rId4"/>
              </a:rPr>
              <a:t>Kali_Fox@stabenow.senate.gov</a:t>
            </a:r>
            <a:endParaRPr lang="en-US" b="1" dirty="0">
              <a:solidFill>
                <a:schemeClr val="tx2"/>
              </a:solidFill>
            </a:endParaRPr>
          </a:p>
          <a:p>
            <a:pPr algn="ctr"/>
            <a:r>
              <a:rPr lang="en-US" dirty="0"/>
              <a:t>517-203-1760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90" y="2216727"/>
            <a:ext cx="2402006" cy="31950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79976" y="2688610"/>
            <a:ext cx="19925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Suzi Plasencia</a:t>
            </a:r>
            <a:r>
              <a:rPr lang="en-US" dirty="0"/>
              <a:t>,</a:t>
            </a:r>
          </a:p>
          <a:p>
            <a:r>
              <a:rPr lang="en-US" i="1" dirty="0"/>
              <a:t>Senior Policy Advisor,</a:t>
            </a:r>
          </a:p>
          <a:p>
            <a:r>
              <a:rPr lang="en-US" i="1" dirty="0"/>
              <a:t>Linchpin Strategies,</a:t>
            </a:r>
          </a:p>
          <a:p>
            <a:r>
              <a:rPr lang="en-US" i="1" dirty="0"/>
              <a:t>Washington, D.C.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199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30B28-140C-1AD4-82C0-96E14ABC6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16" y="263235"/>
            <a:ext cx="10551078" cy="1731819"/>
          </a:xfrm>
        </p:spPr>
        <p:txBody>
          <a:bodyPr>
            <a:normAutofit/>
          </a:bodyPr>
          <a:lstStyle/>
          <a:p>
            <a:pPr algn="ctr"/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Your Questions</a:t>
            </a:r>
            <a:endParaRPr lang="en-US" sz="2900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FF639-60EA-991A-BBA5-781AA23E9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3" y="2216726"/>
            <a:ext cx="9393079" cy="46412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01092" y="2466109"/>
            <a:ext cx="77031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3" y="1834065"/>
            <a:ext cx="4849091" cy="488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71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30B28-140C-1AD4-82C0-96E14ABC6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16" y="263235"/>
            <a:ext cx="10551078" cy="1731819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solidFill>
                  <a:schemeClr val="tx2"/>
                </a:solidFill>
              </a:rPr>
            </a:br>
            <a:r>
              <a:rPr lang="en-US" sz="4400" dirty="0">
                <a:solidFill>
                  <a:schemeClr val="tx2"/>
                </a:solidFill>
              </a:rPr>
              <a:t>Call to Action:</a:t>
            </a:r>
            <a:br>
              <a:rPr lang="en-US" sz="4400" dirty="0">
                <a:solidFill>
                  <a:schemeClr val="tx2"/>
                </a:solidFill>
              </a:rPr>
            </a:br>
            <a:r>
              <a:rPr lang="en-US" i="1" dirty="0">
                <a:solidFill>
                  <a:schemeClr val="tx2"/>
                </a:solidFill>
              </a:rPr>
              <a:t>Supporting Voluntary Home Visiting Programs</a:t>
            </a:r>
            <a:endParaRPr lang="en-US" sz="2900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FF639-60EA-991A-BBA5-781AA23E9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21" y="1927259"/>
            <a:ext cx="9393079" cy="46412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2392" y="2590800"/>
            <a:ext cx="77031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0" t="9865" r="340" b="306"/>
          <a:stretch/>
        </p:blipFill>
        <p:spPr>
          <a:xfrm>
            <a:off x="5125453" y="2249904"/>
            <a:ext cx="2803358" cy="35420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6807" y="2923675"/>
            <a:ext cx="2208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Matt Gillard</a:t>
            </a:r>
            <a:r>
              <a:rPr lang="en-US" dirty="0"/>
              <a:t>,</a:t>
            </a:r>
          </a:p>
          <a:p>
            <a:r>
              <a:rPr lang="en-US" sz="2000" i="1" dirty="0"/>
              <a:t>President/CEO, Michigan’s Children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81663" y="6199200"/>
            <a:ext cx="5029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                    matt@michiganschildren.org</a:t>
            </a:r>
          </a:p>
        </p:txBody>
      </p:sp>
    </p:spTree>
    <p:extLst>
      <p:ext uri="{BB962C8B-B14F-4D97-AF65-F5344CB8AC3E}">
        <p14:creationId xmlns:p14="http://schemas.microsoft.com/office/powerpoint/2010/main" val="444207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30B28-140C-1AD4-82C0-96E14ABC6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16" y="0"/>
            <a:ext cx="10551078" cy="249381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i="1" dirty="0">
                <a:solidFill>
                  <a:schemeClr val="tx2"/>
                </a:solidFill>
              </a:rPr>
              <a:t>Thanks for Joining Us Today</a:t>
            </a:r>
            <a:br>
              <a:rPr lang="en-US" sz="4000" i="1" dirty="0">
                <a:solidFill>
                  <a:schemeClr val="tx2"/>
                </a:solidFill>
              </a:rPr>
            </a:br>
            <a:br>
              <a:rPr lang="en-US" sz="4000" i="1" dirty="0">
                <a:solidFill>
                  <a:schemeClr val="tx2"/>
                </a:solidFill>
              </a:rPr>
            </a:br>
            <a:r>
              <a:rPr lang="en-US" sz="4000" i="1" dirty="0">
                <a:solidFill>
                  <a:srgbClr val="0070C0"/>
                </a:solidFill>
              </a:rPr>
              <a:t>Be part of the Change.</a:t>
            </a:r>
            <a:br>
              <a:rPr lang="en-US" i="1" dirty="0">
                <a:solidFill>
                  <a:srgbClr val="0070C0"/>
                </a:solidFill>
              </a:rPr>
            </a:br>
            <a:br>
              <a:rPr lang="en-US" i="1" dirty="0">
                <a:solidFill>
                  <a:schemeClr val="tx2"/>
                </a:solidFill>
              </a:rPr>
            </a:br>
            <a:r>
              <a:rPr lang="en-US" i="1" dirty="0">
                <a:solidFill>
                  <a:schemeClr val="tx2"/>
                </a:solidFill>
              </a:rPr>
              <a:t>Help make Michigan the </a:t>
            </a:r>
            <a:r>
              <a:rPr lang="en-US" i="1" u="sng" dirty="0">
                <a:solidFill>
                  <a:srgbClr val="0070C0"/>
                </a:solidFill>
              </a:rPr>
              <a:t>best place to </a:t>
            </a:r>
            <a:br>
              <a:rPr lang="en-US" i="1" u="sng" dirty="0">
                <a:solidFill>
                  <a:srgbClr val="0070C0"/>
                </a:solidFill>
              </a:rPr>
            </a:br>
            <a:r>
              <a:rPr lang="en-US" i="1" u="sng" dirty="0">
                <a:solidFill>
                  <a:srgbClr val="0070C0"/>
                </a:solidFill>
              </a:rPr>
              <a:t>have and raise a Baby</a:t>
            </a:r>
            <a:br>
              <a:rPr lang="en-US" i="1" dirty="0">
                <a:solidFill>
                  <a:schemeClr val="tx2"/>
                </a:solidFill>
              </a:rPr>
            </a:br>
            <a:br>
              <a:rPr lang="en-US" i="1" dirty="0">
                <a:solidFill>
                  <a:schemeClr val="tx2"/>
                </a:solidFill>
              </a:rPr>
            </a:br>
            <a:r>
              <a:rPr lang="en-US" sz="4000" i="1" dirty="0">
                <a:solidFill>
                  <a:srgbClr val="0070C0"/>
                </a:solidFill>
              </a:rPr>
              <a:t>Join Think Babies Michigan </a:t>
            </a:r>
            <a:br>
              <a:rPr lang="en-US" i="1" dirty="0">
                <a:solidFill>
                  <a:srgbClr val="0070C0"/>
                </a:solidFill>
              </a:rPr>
            </a:br>
            <a:r>
              <a:rPr lang="en-US" i="1" dirty="0">
                <a:solidFill>
                  <a:schemeClr val="tx2"/>
                </a:solidFill>
              </a:rPr>
              <a:t>https://tinyurl.com/yck77xz4</a:t>
            </a:r>
            <a:br>
              <a:rPr lang="en-US" i="1" dirty="0">
                <a:solidFill>
                  <a:schemeClr val="tx2"/>
                </a:solidFill>
              </a:rPr>
            </a:br>
            <a:br>
              <a:rPr lang="en-US" i="1" dirty="0">
                <a:solidFill>
                  <a:schemeClr val="tx2"/>
                </a:solidFill>
              </a:rPr>
            </a:br>
            <a:endParaRPr lang="en-US" sz="2900" i="1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100" y="4666390"/>
            <a:ext cx="2835710" cy="219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51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A83B46E-4B9D-41E7-AEA4-D49D0E7D8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96A8005-E9F4-4EB9-8920-B40570B4A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635935-0E19-45AE-833C-28B82B08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3F51BFFB-86E2-4C0F-A3E6-9EB854CA4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C377650-A34B-4F5C-9CF6-357C1AE1A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EDFD6E0-0A92-4B6A-8B1C-6DD83E629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A1D08E0A-48F2-475F-933A-7D65C5B04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43F7D684-BFDD-4685-8195-32F1ABE31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4A0E8712-3D59-4F13-9FD3-F8889E3C5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99F7967-C64D-482A-A1B6-896D7EC22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7CE53433-52BD-4F44-80A5-B57F4B53A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 txBox="1">
            <a:spLocks/>
          </p:cNvSpPr>
          <p:nvPr/>
        </p:nvSpPr>
        <p:spPr>
          <a:xfrm>
            <a:off x="643467" y="0"/>
            <a:ext cx="3367359" cy="6041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sz="4400" b="1" i="1" dirty="0">
                <a:solidFill>
                  <a:schemeClr val="tx2"/>
                </a:solidFill>
              </a:rPr>
              <a:t>Today’s Agenda</a:t>
            </a:r>
          </a:p>
          <a:p>
            <a:pPr>
              <a:spcAft>
                <a:spcPts val="600"/>
              </a:spcAft>
            </a:pPr>
            <a:endParaRPr lang="en-US" sz="4400" b="1" i="1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4400" b="1" i="1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b="1" i="1" dirty="0"/>
          </a:p>
          <a:p>
            <a:pPr>
              <a:spcAft>
                <a:spcPts val="600"/>
              </a:spcAft>
            </a:pPr>
            <a:endParaRPr lang="en-US" b="1" i="1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19344" y="663942"/>
            <a:ext cx="7692548" cy="6202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4600" b="1" dirty="0">
                <a:solidFill>
                  <a:schemeClr val="tx2"/>
                </a:solidFill>
              </a:rPr>
              <a:t>Welcome</a:t>
            </a:r>
            <a:r>
              <a:rPr lang="en-US" sz="4600" dirty="0">
                <a:solidFill>
                  <a:schemeClr val="tx2"/>
                </a:solidFill>
              </a:rPr>
              <a:t> 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600" dirty="0">
                <a:solidFill>
                  <a:schemeClr val="tx2"/>
                </a:solidFill>
              </a:rPr>
              <a:t> </a:t>
            </a:r>
            <a:r>
              <a:rPr lang="en-US" sz="4600" b="1" dirty="0">
                <a:solidFill>
                  <a:schemeClr val="tx2"/>
                </a:solidFill>
              </a:rPr>
              <a:t>Teri Banas</a:t>
            </a:r>
            <a:r>
              <a:rPr lang="en-US" sz="4600" dirty="0">
                <a:solidFill>
                  <a:schemeClr val="tx2"/>
                </a:solidFill>
              </a:rPr>
              <a:t>, </a:t>
            </a:r>
            <a:r>
              <a:rPr lang="en-US" sz="4600" i="1" dirty="0">
                <a:solidFill>
                  <a:schemeClr val="tx2"/>
                </a:solidFill>
              </a:rPr>
              <a:t>Director of Programs, Michigan’s Children</a:t>
            </a:r>
            <a:endParaRPr lang="en-US" sz="4600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600" dirty="0">
                <a:solidFill>
                  <a:schemeClr val="tx2"/>
                </a:solidFill>
              </a:rPr>
              <a:t> </a:t>
            </a:r>
            <a:r>
              <a:rPr lang="en-US" sz="4600" b="1" dirty="0">
                <a:solidFill>
                  <a:schemeClr val="tx2"/>
                </a:solidFill>
              </a:rPr>
              <a:t>Matt Gillard</a:t>
            </a:r>
            <a:r>
              <a:rPr lang="en-US" sz="4600" dirty="0">
                <a:solidFill>
                  <a:schemeClr val="tx2"/>
                </a:solidFill>
              </a:rPr>
              <a:t>, </a:t>
            </a:r>
            <a:r>
              <a:rPr lang="en-US" sz="4600" i="1" dirty="0">
                <a:solidFill>
                  <a:schemeClr val="tx2"/>
                </a:solidFill>
              </a:rPr>
              <a:t>President &amp; CEO, Michigan’s Children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46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600" b="1" dirty="0">
                <a:solidFill>
                  <a:schemeClr val="tx2"/>
                </a:solidFill>
              </a:rPr>
              <a:t> Home Visiting Advocacy Presentation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600" b="1" dirty="0">
                <a:solidFill>
                  <a:schemeClr val="tx2"/>
                </a:solidFill>
              </a:rPr>
              <a:t> Amy Zaagman</a:t>
            </a:r>
            <a:r>
              <a:rPr lang="en-US" sz="4600" dirty="0">
                <a:solidFill>
                  <a:schemeClr val="tx2"/>
                </a:solidFill>
              </a:rPr>
              <a:t>, </a:t>
            </a:r>
            <a:r>
              <a:rPr lang="en-US" sz="4600" i="1" dirty="0">
                <a:solidFill>
                  <a:schemeClr val="tx2"/>
                </a:solidFill>
              </a:rPr>
              <a:t>Executive Director, Michigan Council for 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600" i="1" dirty="0">
                <a:solidFill>
                  <a:schemeClr val="tx2"/>
                </a:solidFill>
              </a:rPr>
              <a:t>Maternal and Child Health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46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600" b="1" dirty="0">
                <a:solidFill>
                  <a:schemeClr val="tx2"/>
                </a:solidFill>
              </a:rPr>
              <a:t> Home Visiting Panel Talk</a:t>
            </a:r>
            <a:r>
              <a:rPr lang="en-US" sz="4600" dirty="0">
                <a:solidFill>
                  <a:schemeClr val="tx2"/>
                </a:solidFill>
              </a:rPr>
              <a:t> 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600" b="1" dirty="0">
                <a:solidFill>
                  <a:schemeClr val="tx2"/>
                </a:solidFill>
              </a:rPr>
              <a:t>  Joann Hoganson</a:t>
            </a:r>
            <a:r>
              <a:rPr lang="en-US" sz="4600" dirty="0">
                <a:solidFill>
                  <a:schemeClr val="tx2"/>
                </a:solidFill>
              </a:rPr>
              <a:t>, </a:t>
            </a:r>
            <a:r>
              <a:rPr lang="en-US" sz="4600" i="1" dirty="0">
                <a:solidFill>
                  <a:schemeClr val="tx2"/>
                </a:solidFill>
              </a:rPr>
              <a:t>MSN, RN, Director of Nursing, Kent 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600" i="1" dirty="0">
                <a:solidFill>
                  <a:schemeClr val="tx2"/>
                </a:solidFill>
              </a:rPr>
              <a:t>  County Health Department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600" b="1" dirty="0">
                <a:solidFill>
                  <a:schemeClr val="tx2"/>
                </a:solidFill>
              </a:rPr>
              <a:t>  Katherine Logan-Dinco</a:t>
            </a:r>
            <a:r>
              <a:rPr lang="en-US" sz="4600" dirty="0">
                <a:solidFill>
                  <a:schemeClr val="tx2"/>
                </a:solidFill>
              </a:rPr>
              <a:t>, </a:t>
            </a:r>
            <a:r>
              <a:rPr lang="en-US" sz="4600" i="1" dirty="0">
                <a:solidFill>
                  <a:schemeClr val="tx2"/>
                </a:solidFill>
              </a:rPr>
              <a:t>Parenting Leader, Children Trust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600" i="1" dirty="0">
                <a:solidFill>
                  <a:schemeClr val="tx2"/>
                </a:solidFill>
              </a:rPr>
              <a:t> Michigan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600" b="1" i="1" dirty="0">
                <a:solidFill>
                  <a:schemeClr val="tx2"/>
                </a:solidFill>
              </a:rPr>
              <a:t>    </a:t>
            </a:r>
            <a:r>
              <a:rPr lang="en-US" sz="4600" b="1" dirty="0">
                <a:solidFill>
                  <a:schemeClr val="tx2"/>
                </a:solidFill>
              </a:rPr>
              <a:t>Becca King</a:t>
            </a:r>
            <a:r>
              <a:rPr lang="en-US" sz="4600" dirty="0">
                <a:solidFill>
                  <a:schemeClr val="tx2"/>
                </a:solidFill>
              </a:rPr>
              <a:t>, </a:t>
            </a:r>
            <a:r>
              <a:rPr lang="en-US" sz="4600" i="1" dirty="0">
                <a:solidFill>
                  <a:schemeClr val="tx2"/>
                </a:solidFill>
              </a:rPr>
              <a:t>Parent recipient of Healthy Family, MI HIP, Early On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4600" i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600" dirty="0">
                <a:solidFill>
                  <a:schemeClr val="tx2"/>
                </a:solidFill>
              </a:rPr>
              <a:t>  </a:t>
            </a:r>
            <a:r>
              <a:rPr lang="en-US" sz="4600" b="1" dirty="0">
                <a:solidFill>
                  <a:schemeClr val="tx2"/>
                </a:solidFill>
              </a:rPr>
              <a:t>Update on MIECHV Federal Funding</a:t>
            </a:r>
            <a:endParaRPr lang="en-US" sz="4600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600" b="1" dirty="0">
                <a:solidFill>
                  <a:schemeClr val="tx2"/>
                </a:solidFill>
              </a:rPr>
              <a:t>  Kali Fox</a:t>
            </a:r>
            <a:r>
              <a:rPr lang="en-US" sz="4600" b="1" i="1" dirty="0">
                <a:solidFill>
                  <a:schemeClr val="tx2"/>
                </a:solidFill>
              </a:rPr>
              <a:t>, </a:t>
            </a:r>
            <a:r>
              <a:rPr lang="en-US" sz="4600" i="1" dirty="0">
                <a:solidFill>
                  <a:schemeClr val="tx2"/>
                </a:solidFill>
              </a:rPr>
              <a:t>Regional Manager, Office of U.S. Senator 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600" i="1" dirty="0">
                <a:solidFill>
                  <a:schemeClr val="tx2"/>
                </a:solidFill>
              </a:rPr>
              <a:t>Debbie Stabenow; </a:t>
            </a:r>
            <a:r>
              <a:rPr lang="en-US" sz="4600" b="1" dirty="0">
                <a:solidFill>
                  <a:schemeClr val="tx2"/>
                </a:solidFill>
              </a:rPr>
              <a:t>Suzi Plasencia</a:t>
            </a:r>
            <a:r>
              <a:rPr lang="en-US" sz="4600" i="1" dirty="0">
                <a:solidFill>
                  <a:schemeClr val="tx2"/>
                </a:solidFill>
              </a:rPr>
              <a:t>, Senior Policy Advisory, Linchpin Strategies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4600" i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600" b="1" dirty="0">
                <a:solidFill>
                  <a:schemeClr val="tx2"/>
                </a:solidFill>
              </a:rPr>
              <a:t>  Q/A:  Audience questions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46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4600" b="1" dirty="0">
                <a:solidFill>
                  <a:schemeClr val="tx2"/>
                </a:solidFill>
              </a:rPr>
              <a:t>  Call to Action: Matt Gillard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4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30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 descr="mcmch logo_2c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2736" y="4712961"/>
            <a:ext cx="2263204" cy="1458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65803" y="1292628"/>
            <a:ext cx="9398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</a:rPr>
              <a:t>Home Visiting</a:t>
            </a:r>
          </a:p>
          <a:p>
            <a:pPr algn="ctr"/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</a:rPr>
              <a:t>Opportunities to empower families </a:t>
            </a:r>
          </a:p>
          <a:p>
            <a:pPr algn="ctr"/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</a:rPr>
              <a:t>through the power of a trusted coach</a:t>
            </a:r>
          </a:p>
          <a:p>
            <a:pPr algn="ctr"/>
            <a:endParaRPr lang="en-US" b="1" dirty="0">
              <a:solidFill>
                <a:srgbClr val="0F7698"/>
              </a:solidFill>
            </a:endParaRPr>
          </a:p>
          <a:p>
            <a:pPr algn="ctr"/>
            <a:r>
              <a:rPr lang="en-US" b="1" dirty="0">
                <a:solidFill>
                  <a:srgbClr val="0F7698"/>
                </a:solidFill>
              </a:rPr>
              <a:t>August 17, 2022</a:t>
            </a:r>
          </a:p>
        </p:txBody>
      </p:sp>
      <p:pic>
        <p:nvPicPr>
          <p:cNvPr id="3" name="Picture 2" descr="2018 Zaagman head shot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111" y="3494389"/>
            <a:ext cx="1904902" cy="28573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23703" y="4806631"/>
            <a:ext cx="265772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Amy Zaagman</a:t>
            </a:r>
          </a:p>
          <a:p>
            <a:r>
              <a:rPr lang="en-US" dirty="0"/>
              <a:t>Executive Director</a:t>
            </a:r>
          </a:p>
          <a:p>
            <a:endParaRPr lang="en-US" dirty="0"/>
          </a:p>
          <a:p>
            <a:r>
              <a:rPr lang="en-US" dirty="0">
                <a:hlinkClick r:id="rId5"/>
              </a:rPr>
              <a:t>azaagman@mcmch.org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826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A83B46E-4B9D-41E7-AEA4-D49D0E7D8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96A8005-E9F4-4EB9-8920-B40570B4A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635935-0E19-45AE-833C-28B82B08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3F51BFFB-86E2-4C0F-A3E6-9EB854CA4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C377650-A34B-4F5C-9CF6-357C1AE1A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EDFD6E0-0A92-4B6A-8B1C-6DD83E629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A1D08E0A-48F2-475F-933A-7D65C5B04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43F7D684-BFDD-4685-8195-32F1ABE31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4A0E8712-3D59-4F13-9FD3-F8889E3C5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99F7967-C64D-482A-A1B6-896D7EC22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7CE53433-52BD-4F44-80A5-B57F4B53A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 txBox="1">
            <a:spLocks/>
          </p:cNvSpPr>
          <p:nvPr/>
        </p:nvSpPr>
        <p:spPr>
          <a:xfrm>
            <a:off x="643467" y="816638"/>
            <a:ext cx="3367359" cy="5224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 i="1"/>
              <a:t>What is Home Visiting?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54295" y="816638"/>
            <a:ext cx="4619706" cy="5224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3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Home visiting is a trained professional who engages an expectant or new parent in their home to help equip them with the tools they need to build a safe, healthy, and stimulating environment for their child.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Home visitors have specific training and skills to help parents overcome challenges. They nurture, coach, educate, offer encouragement, and refer families to other services in the community as needed.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Home visiting is not new, but with interest in evidence-based strategies to impact outcomes for young children it has seen increased attention and investment at the federal and state level.</a:t>
            </a:r>
          </a:p>
        </p:txBody>
      </p:sp>
    </p:spTree>
    <p:extLst>
      <p:ext uri="{BB962C8B-B14F-4D97-AF65-F5344CB8AC3E}">
        <p14:creationId xmlns:p14="http://schemas.microsoft.com/office/powerpoint/2010/main" val="2874969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9230" y="311384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i="1" dirty="0">
                <a:solidFill>
                  <a:srgbClr val="0F7698"/>
                </a:solidFill>
              </a:rPr>
              <a:t>What is Home Visiting?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93913" y="1022968"/>
            <a:ext cx="10407446" cy="5724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Defined in Michigan statute, Public Act 291 of 2012:</a:t>
            </a:r>
          </a:p>
          <a:p>
            <a:r>
              <a:rPr lang="en-US" sz="2400" dirty="0"/>
              <a:t>“Home visitation” means a voluntary service delivery strategy that </a:t>
            </a:r>
            <a:br>
              <a:rPr lang="en-US" sz="2400" dirty="0"/>
            </a:br>
            <a:r>
              <a:rPr lang="en-US" sz="2400" dirty="0"/>
              <a:t>is carried out in relevant settings, primarily in the homes of families </a:t>
            </a:r>
            <a:br>
              <a:rPr lang="en-US" sz="2400" dirty="0"/>
            </a:br>
            <a:r>
              <a:rPr lang="en-US" sz="2400" dirty="0"/>
              <a:t>with children ages 0 to 5 years and pregnant women.</a:t>
            </a:r>
          </a:p>
          <a:p>
            <a:r>
              <a:rPr lang="en-US" dirty="0"/>
              <a:t>The departments shall only support home visitation programs that include periodic home visits to improve the health, well-being, and self-sufficiency of parents and their children.</a:t>
            </a:r>
          </a:p>
          <a:p>
            <a:r>
              <a:rPr lang="en-US" dirty="0"/>
              <a:t>(2) Home visitation programs supported under this act shall provide face-to-face visits by nurses, social workers, and other early childhood and health professionals or trained and supervised lay workers.</a:t>
            </a:r>
          </a:p>
          <a:p>
            <a:r>
              <a:rPr lang="en-US" dirty="0"/>
              <a:t>(3) Home visitation programs supported under this act shall do 1 or more of the following:</a:t>
            </a:r>
          </a:p>
          <a:p>
            <a:r>
              <a:rPr lang="en-US" dirty="0"/>
              <a:t>(a) Work to improve maternal, infant, or child health outcomes including reducing preterm births.</a:t>
            </a:r>
          </a:p>
          <a:p>
            <a:r>
              <a:rPr lang="en-US" dirty="0"/>
              <a:t>(b) Promote positive parenting practices.</a:t>
            </a:r>
          </a:p>
          <a:p>
            <a:r>
              <a:rPr lang="en-US" dirty="0"/>
              <a:t>(c) Build healthy parent and child relationships.</a:t>
            </a:r>
          </a:p>
          <a:p>
            <a:r>
              <a:rPr lang="en-US" dirty="0"/>
              <a:t>(d) Enhance social-emotional development.</a:t>
            </a:r>
          </a:p>
          <a:p>
            <a:r>
              <a:rPr lang="en-US" dirty="0"/>
              <a:t>(e) Support cognitive development of children.</a:t>
            </a:r>
          </a:p>
          <a:p>
            <a:r>
              <a:rPr lang="en-US" dirty="0"/>
              <a:t>(f) Improve the health of the family.</a:t>
            </a:r>
          </a:p>
          <a:p>
            <a:r>
              <a:rPr lang="en-US" dirty="0"/>
              <a:t>(g) Empower families to be self-sufficient.</a:t>
            </a:r>
          </a:p>
          <a:p>
            <a:r>
              <a:rPr lang="en-US" dirty="0"/>
              <a:t>(h) Reduce child maltreatment and injury.</a:t>
            </a:r>
          </a:p>
          <a:p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Increase school readiness.</a:t>
            </a:r>
          </a:p>
        </p:txBody>
      </p:sp>
    </p:spTree>
    <p:extLst>
      <p:ext uri="{BB962C8B-B14F-4D97-AF65-F5344CB8AC3E}">
        <p14:creationId xmlns:p14="http://schemas.microsoft.com/office/powerpoint/2010/main" val="437103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47CDE17-06F4-4FCE-8BFE-AD89EACB7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A64534B-C7D9-476B-876D-0A9259D50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527E124-CDC8-4D04-848D-E43E18F42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768FF94-39B1-44FB-9670-D6F5007FB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FCE6337A-0F72-4D0B-81DA-748DC80AB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2972CF86-A510-4E29-8CED-C0612D080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1B0A8D9-B28B-4CE3-8AB6-6633ADD99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25DA9CC-B1B1-4F33-9ED2-89012EA5B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6AE546F2-92C0-4C9C-BF28-052A7D0A3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111385C-91E7-44E8-AAE5-019E48D76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54455A30-C651-4002-BE70-2A0F05BA3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 txBox="1">
            <a:spLocks/>
          </p:cNvSpPr>
          <p:nvPr/>
        </p:nvSpPr>
        <p:spPr>
          <a:xfrm>
            <a:off x="652481" y="1382486"/>
            <a:ext cx="3547581" cy="40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sz="4400" b="1" i="1">
                <a:solidFill>
                  <a:schemeClr val="accent1">
                    <a:lumMod val="75000"/>
                  </a:schemeClr>
                </a:solidFill>
              </a:rPr>
              <a:t>Models of Home Visiting in Michigan</a:t>
            </a:r>
            <a:endParaRPr lang="en-US" sz="4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CA21AFFF-3E2E-B0A9-244B-A79C1310BC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661715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2739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68EECA54-3D1D-2C81-279A-1B1828F4C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71" y="225581"/>
            <a:ext cx="8721361" cy="659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42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F3400A3-B938-3D7A-1134-D8E4349A15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727244"/>
              </p:ext>
            </p:extLst>
          </p:nvPr>
        </p:nvGraphicFramePr>
        <p:xfrm>
          <a:off x="446853" y="1390175"/>
          <a:ext cx="10752666" cy="4324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643467" y="423334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i="1" dirty="0">
                <a:solidFill>
                  <a:srgbClr val="0F7698"/>
                </a:solidFill>
              </a:rPr>
              <a:t>State Oversight and Collaboration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27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44984"/>
            <a:ext cx="8596668" cy="1320800"/>
          </a:xfrm>
        </p:spPr>
        <p:txBody>
          <a:bodyPr/>
          <a:lstStyle/>
          <a:p>
            <a:r>
              <a:rPr lang="en-US" b="1" i="1" dirty="0">
                <a:solidFill>
                  <a:srgbClr val="1A5F92"/>
                </a:solidFill>
              </a:rPr>
              <a:t>Evidence that Home Visiting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974" y="1172897"/>
            <a:ext cx="10176987" cy="3880773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dirty="0"/>
              <a:t>MANY studies, some on home visiting as a delivery strategy and others on specific models</a:t>
            </a:r>
          </a:p>
          <a:p>
            <a:pPr>
              <a:buFont typeface="Arial"/>
              <a:buChar char="•"/>
            </a:pPr>
            <a:r>
              <a:rPr lang="en-US" dirty="0"/>
              <a:t>Two different approaches that came with federal funding</a:t>
            </a:r>
          </a:p>
          <a:p>
            <a:pPr>
              <a:buFont typeface="Arial"/>
              <a:buChar char="•"/>
            </a:pPr>
            <a:r>
              <a:rPr lang="en-US" sz="2000" dirty="0"/>
              <a:t>Mother and Infant Home Visiting Program Evaluation (MIHOPE study)</a:t>
            </a:r>
            <a:r>
              <a:rPr lang="en-US" sz="2000" baseline="30000" dirty="0"/>
              <a:t>1</a:t>
            </a:r>
          </a:p>
          <a:p>
            <a:pPr lvl="1">
              <a:buFont typeface="Arial"/>
              <a:buChar char="•"/>
            </a:pPr>
            <a:r>
              <a:rPr lang="en-US" sz="1400" dirty="0"/>
              <a:t>Key findings include the following:</a:t>
            </a:r>
          </a:p>
          <a:p>
            <a:pPr lvl="2">
              <a:buFont typeface="Arial"/>
              <a:buChar char="•"/>
            </a:pPr>
            <a:r>
              <a:rPr lang="en-US" dirty="0"/>
              <a:t>Evidence-based home visiting has improved outcomes for parents and children across a wide range of child ages, outcome areas, and national models.</a:t>
            </a:r>
          </a:p>
          <a:p>
            <a:pPr lvl="2">
              <a:buFont typeface="Arial"/>
              <a:buChar char="•"/>
            </a:pPr>
            <a:r>
              <a:rPr lang="en-US" dirty="0"/>
              <a:t>Evidence-based home visiting appears to be cost-effective in the long term.</a:t>
            </a:r>
          </a:p>
          <a:p>
            <a:pPr lvl="2">
              <a:buFont typeface="Arial"/>
              <a:buChar char="•"/>
            </a:pPr>
            <a:r>
              <a:rPr lang="en-US" dirty="0"/>
              <a:t>The largest benefits from evidence-based home visiting come through reduced spending on government programs and increased individual earnings.</a:t>
            </a:r>
          </a:p>
          <a:p>
            <a:pPr>
              <a:buFont typeface="Arial"/>
              <a:buChar char="•"/>
            </a:pPr>
            <a:r>
              <a:rPr lang="en-US" dirty="0"/>
              <a:t>Entire agency that evaluates and catalogs home visiting evidence of effectiveness: homvee.acf.hhs.gov/</a:t>
            </a:r>
          </a:p>
          <a:p>
            <a:pPr lvl="1">
              <a:buFont typeface="Arial"/>
              <a:buChar char="•"/>
            </a:pPr>
            <a:r>
              <a:rPr lang="en-US" dirty="0"/>
              <a:t>Across 8 domains, a rigorous evaluation of each different home visiting model to see if individual evaluations show substantial evidence of effectiveness </a:t>
            </a:r>
          </a:p>
          <a:p>
            <a:pPr marL="0" indent="0">
              <a:buNone/>
            </a:pPr>
            <a:r>
              <a:rPr lang="en-US" baseline="30000" dirty="0"/>
              <a:t>1 </a:t>
            </a:r>
            <a:r>
              <a:rPr lang="en-US" sz="1000" i="1" dirty="0"/>
              <a:t>EVIDENCE ON THE LONG-TERM EFFECTS OF HOME VISITING PROGRAMS: Laying the Groundwork for Long-Term Follow-Up in the Mother and Infant Home Visiting Program Evaluation (MIHOPE) OPRE Report 2017-73, September 2017, Authors: Charles Michalopoulos, Kristen Faucetta, Anne Warren, and Robert Mitchell.  Available at: </a:t>
            </a:r>
            <a:r>
              <a:rPr lang="en-US" sz="1000" dirty="0"/>
              <a:t>http://www.acf.hhs.gov/programs/opre</a:t>
            </a:r>
            <a:endParaRPr lang="en-US" sz="1000" i="1" dirty="0"/>
          </a:p>
          <a:p>
            <a:pPr>
              <a:buFont typeface="Arial"/>
              <a:buChar char="•"/>
            </a:pP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1029182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10478</TotalTime>
  <Words>1796</Words>
  <Application>Microsoft Office PowerPoint</Application>
  <PresentationFormat>Widescreen</PresentationFormat>
  <Paragraphs>256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Evidence that Home Visiting Works</vt:lpstr>
      <vt:lpstr>PowerPoint Presentation</vt:lpstr>
      <vt:lpstr>Evidence that Home Visiting Works Outcomes in Michigan</vt:lpstr>
      <vt:lpstr>PowerPoint Presentation</vt:lpstr>
      <vt:lpstr>PowerPoint Presentation</vt:lpstr>
      <vt:lpstr>PowerPoint Presentation</vt:lpstr>
      <vt:lpstr>Panel Discussion Parents and provider share how Home Visiting can assist families</vt:lpstr>
      <vt:lpstr> Washington Update: Where does Reauthorization of MIECHV federal funding stand? </vt:lpstr>
      <vt:lpstr> Your Questions</vt:lpstr>
      <vt:lpstr> Call to Action: Supporting Voluntary Home Visiting Programs</vt:lpstr>
      <vt:lpstr>Thanks for Joining Us Today  Be part of the Change.  Help make Michigan the best place to  have and raise a Baby  Join Think Babies Michigan  https://tinyurl.com/yck77xz4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Adverse Childhood Experience (ACE):  One Year Later MAHP Summer Conference, July 22, 2017</dc:title>
  <dc:creator>Richard Murdock</dc:creator>
  <cp:lastModifiedBy>Kali Montgomery</cp:lastModifiedBy>
  <cp:revision>251</cp:revision>
  <cp:lastPrinted>2017-12-20T17:00:11Z</cp:lastPrinted>
  <dcterms:created xsi:type="dcterms:W3CDTF">2017-07-09T20:47:38Z</dcterms:created>
  <dcterms:modified xsi:type="dcterms:W3CDTF">2022-08-17T19:55:36Z</dcterms:modified>
</cp:coreProperties>
</file>