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1"/>
  </p:notesMasterIdLst>
  <p:sldIdLst>
    <p:sldId id="256" r:id="rId2"/>
    <p:sldId id="284" r:id="rId3"/>
    <p:sldId id="269" r:id="rId4"/>
    <p:sldId id="302" r:id="rId5"/>
    <p:sldId id="295" r:id="rId6"/>
    <p:sldId id="296" r:id="rId7"/>
    <p:sldId id="289" r:id="rId8"/>
    <p:sldId id="261" r:id="rId9"/>
    <p:sldId id="268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rbel" panose="020B0503020204020204" pitchFamily="34" charset="0"/>
      <p:regular r:id="rId16"/>
      <p:bold r:id="rId17"/>
      <p:italic r:id="rId18"/>
      <p:boldItalic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  <p:embeddedFont>
      <p:font typeface="Wingdings 3" panose="05040102010807070707" pitchFamily="18" charset="2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g1VHyIOYO8oOafJyrUG0oKpE6Z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D75BFE-FEB7-4768-B193-87A5D04106B4}" v="225" dt="2022-02-22T19:49:13.764"/>
    <p1510:client id="{3B7C1FA5-6767-496D-B7BF-7615C235B582}" v="556" dt="2022-02-22T21:49:25.593"/>
    <p1510:client id="{6E24AF81-E987-4536-B2CE-D81103F7AC4E}" v="1" dt="2022-02-22T23:48:11.155"/>
    <p1510:client id="{7B30596E-2698-4FFC-9899-49D11455922B}" v="19" dt="2022-03-17T14:13:03.290"/>
    <p1510:client id="{D5FC8851-8A37-4250-B8B2-67D274056651}" v="1414" dt="2022-03-16T15:16:20.383"/>
    <p1510:client id="{DD2416F7-15FA-4F67-A9DE-F6940A9625F9}" v="325" dt="2022-02-22T21:52:05.003"/>
    <p1510:client id="{F9EB8C01-6FBD-4351-BEE3-E36EFD72353E}" v="353" dt="2022-02-22T21:16:30.4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07" autoAdjust="0"/>
  </p:normalViewPr>
  <p:slideViewPr>
    <p:cSldViewPr snapToGrid="0">
      <p:cViewPr varScale="1">
        <p:scale>
          <a:sx n="54" d="100"/>
          <a:sy n="54" d="100"/>
        </p:scale>
        <p:origin x="11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customschemas.google.com/relationships/presentationmetadata" Target="meta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48C2C7-FECB-42FF-9A2D-BAB5127E3F1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6B9C95D-7FFE-4B8E-BA74-4BE06F6E710D}">
      <dgm:prSet custT="1"/>
      <dgm:spPr/>
      <dgm:t>
        <a:bodyPr/>
        <a:lstStyle/>
        <a:p>
          <a:r>
            <a:rPr lang="en-US" sz="3200" dirty="0"/>
            <a:t>We will be recording today’s session </a:t>
          </a:r>
        </a:p>
      </dgm:t>
    </dgm:pt>
    <dgm:pt modelId="{7FCB6AFD-23FE-49F9-872B-0DF79DD4851F}" type="parTrans" cxnId="{43FFC506-7CE6-468E-AB40-9C17CC7D826A}">
      <dgm:prSet/>
      <dgm:spPr/>
      <dgm:t>
        <a:bodyPr/>
        <a:lstStyle/>
        <a:p>
          <a:endParaRPr lang="en-US"/>
        </a:p>
      </dgm:t>
    </dgm:pt>
    <dgm:pt modelId="{6255DEDF-CB1D-4FAC-8D72-78B086441F03}" type="sibTrans" cxnId="{43FFC506-7CE6-468E-AB40-9C17CC7D826A}">
      <dgm:prSet/>
      <dgm:spPr/>
      <dgm:t>
        <a:bodyPr/>
        <a:lstStyle/>
        <a:p>
          <a:endParaRPr lang="en-US"/>
        </a:p>
      </dgm:t>
    </dgm:pt>
    <dgm:pt modelId="{4E6E6A84-7A04-4C3C-9C2E-21DC6719CF76}">
      <dgm:prSet custT="1"/>
      <dgm:spPr/>
      <dgm:t>
        <a:bodyPr/>
        <a:lstStyle/>
        <a:p>
          <a:r>
            <a:rPr lang="en-US" sz="2700" dirty="0"/>
            <a:t>Find the recording and other resources on our Lunch and Learn webpage under Resources at www.michiganschildren.org</a:t>
          </a:r>
          <a:endParaRPr lang="en-US" sz="2400" dirty="0">
            <a:solidFill>
              <a:schemeClr val="bg1"/>
            </a:solidFill>
          </a:endParaRPr>
        </a:p>
      </dgm:t>
    </dgm:pt>
    <dgm:pt modelId="{579DB5A6-E7B3-4572-A1B4-449DE9F529FD}" type="parTrans" cxnId="{C941A0E3-93BB-4B8D-B6A2-5C7090221C74}">
      <dgm:prSet/>
      <dgm:spPr/>
      <dgm:t>
        <a:bodyPr/>
        <a:lstStyle/>
        <a:p>
          <a:endParaRPr lang="en-US"/>
        </a:p>
      </dgm:t>
    </dgm:pt>
    <dgm:pt modelId="{1B64EAEA-A676-4C04-86C4-E0B86FD3F709}" type="sibTrans" cxnId="{C941A0E3-93BB-4B8D-B6A2-5C7090221C74}">
      <dgm:prSet/>
      <dgm:spPr/>
      <dgm:t>
        <a:bodyPr/>
        <a:lstStyle/>
        <a:p>
          <a:endParaRPr lang="en-US"/>
        </a:p>
      </dgm:t>
    </dgm:pt>
    <dgm:pt modelId="{F0CC65BA-608E-4850-912F-A10DC8932A67}">
      <dgm:prSet/>
      <dgm:spPr/>
      <dgm:t>
        <a:bodyPr/>
        <a:lstStyle/>
        <a:p>
          <a:r>
            <a:rPr lang="en-US" dirty="0"/>
            <a:t>Please put all questions and comments in the chat. Our staff will be monitoring. </a:t>
          </a:r>
        </a:p>
      </dgm:t>
    </dgm:pt>
    <dgm:pt modelId="{194FBA74-BF67-4001-BC17-360A20076069}" type="parTrans" cxnId="{D0405E2C-7DFD-45C7-86C6-54621355388D}">
      <dgm:prSet/>
      <dgm:spPr/>
      <dgm:t>
        <a:bodyPr/>
        <a:lstStyle/>
        <a:p>
          <a:endParaRPr lang="en-US"/>
        </a:p>
      </dgm:t>
    </dgm:pt>
    <dgm:pt modelId="{E65F2B81-A277-4C10-A3F2-51F11C6A7357}" type="sibTrans" cxnId="{D0405E2C-7DFD-45C7-86C6-54621355388D}">
      <dgm:prSet/>
      <dgm:spPr/>
      <dgm:t>
        <a:bodyPr/>
        <a:lstStyle/>
        <a:p>
          <a:endParaRPr lang="en-US"/>
        </a:p>
      </dgm:t>
    </dgm:pt>
    <dgm:pt modelId="{03257165-BE15-4B3C-8E0A-A227F2F7360E}" type="pres">
      <dgm:prSet presAssocID="{F248C2C7-FECB-42FF-9A2D-BAB5127E3F14}" presName="outerComposite" presStyleCnt="0">
        <dgm:presLayoutVars>
          <dgm:chMax val="5"/>
          <dgm:dir/>
          <dgm:resizeHandles val="exact"/>
        </dgm:presLayoutVars>
      </dgm:prSet>
      <dgm:spPr/>
    </dgm:pt>
    <dgm:pt modelId="{5159F7C2-6ACD-4D67-A891-DEAE9599A85B}" type="pres">
      <dgm:prSet presAssocID="{F248C2C7-FECB-42FF-9A2D-BAB5127E3F14}" presName="dummyMaxCanvas" presStyleCnt="0">
        <dgm:presLayoutVars/>
      </dgm:prSet>
      <dgm:spPr/>
    </dgm:pt>
    <dgm:pt modelId="{695086D7-24C8-4789-A924-9A4CB9F39113}" type="pres">
      <dgm:prSet presAssocID="{F248C2C7-FECB-42FF-9A2D-BAB5127E3F14}" presName="ThreeNodes_1" presStyleLbl="node1" presStyleIdx="0" presStyleCnt="3">
        <dgm:presLayoutVars>
          <dgm:bulletEnabled val="1"/>
        </dgm:presLayoutVars>
      </dgm:prSet>
      <dgm:spPr/>
    </dgm:pt>
    <dgm:pt modelId="{BE8A5CCC-B284-40B0-9139-2F9B288B32E9}" type="pres">
      <dgm:prSet presAssocID="{F248C2C7-FECB-42FF-9A2D-BAB5127E3F14}" presName="ThreeNodes_2" presStyleLbl="node1" presStyleIdx="1" presStyleCnt="3">
        <dgm:presLayoutVars>
          <dgm:bulletEnabled val="1"/>
        </dgm:presLayoutVars>
      </dgm:prSet>
      <dgm:spPr/>
    </dgm:pt>
    <dgm:pt modelId="{959C2211-0560-4738-A5DE-D4283E622B5B}" type="pres">
      <dgm:prSet presAssocID="{F248C2C7-FECB-42FF-9A2D-BAB5127E3F14}" presName="ThreeNodes_3" presStyleLbl="node1" presStyleIdx="2" presStyleCnt="3">
        <dgm:presLayoutVars>
          <dgm:bulletEnabled val="1"/>
        </dgm:presLayoutVars>
      </dgm:prSet>
      <dgm:spPr/>
    </dgm:pt>
    <dgm:pt modelId="{0E254E9A-CA27-463C-806B-A1900D20E166}" type="pres">
      <dgm:prSet presAssocID="{F248C2C7-FECB-42FF-9A2D-BAB5127E3F14}" presName="ThreeConn_1-2" presStyleLbl="fgAccFollowNode1" presStyleIdx="0" presStyleCnt="2">
        <dgm:presLayoutVars>
          <dgm:bulletEnabled val="1"/>
        </dgm:presLayoutVars>
      </dgm:prSet>
      <dgm:spPr/>
    </dgm:pt>
    <dgm:pt modelId="{3184BE6F-C34A-4965-A859-BEF671BFB072}" type="pres">
      <dgm:prSet presAssocID="{F248C2C7-FECB-42FF-9A2D-BAB5127E3F14}" presName="ThreeConn_2-3" presStyleLbl="fgAccFollowNode1" presStyleIdx="1" presStyleCnt="2">
        <dgm:presLayoutVars>
          <dgm:bulletEnabled val="1"/>
        </dgm:presLayoutVars>
      </dgm:prSet>
      <dgm:spPr/>
    </dgm:pt>
    <dgm:pt modelId="{01A68E80-71F6-49DA-B49F-F43CC525422A}" type="pres">
      <dgm:prSet presAssocID="{F248C2C7-FECB-42FF-9A2D-BAB5127E3F14}" presName="ThreeNodes_1_text" presStyleLbl="node1" presStyleIdx="2" presStyleCnt="3">
        <dgm:presLayoutVars>
          <dgm:bulletEnabled val="1"/>
        </dgm:presLayoutVars>
      </dgm:prSet>
      <dgm:spPr/>
    </dgm:pt>
    <dgm:pt modelId="{5CF7244C-3A07-44CA-A668-B0A1D9A6A3AD}" type="pres">
      <dgm:prSet presAssocID="{F248C2C7-FECB-42FF-9A2D-BAB5127E3F14}" presName="ThreeNodes_2_text" presStyleLbl="node1" presStyleIdx="2" presStyleCnt="3">
        <dgm:presLayoutVars>
          <dgm:bulletEnabled val="1"/>
        </dgm:presLayoutVars>
      </dgm:prSet>
      <dgm:spPr/>
    </dgm:pt>
    <dgm:pt modelId="{1724958C-24CD-442A-9E6F-8227AF5F64C9}" type="pres">
      <dgm:prSet presAssocID="{F248C2C7-FECB-42FF-9A2D-BAB5127E3F1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3FFC506-7CE6-468E-AB40-9C17CC7D826A}" srcId="{F248C2C7-FECB-42FF-9A2D-BAB5127E3F14}" destId="{B6B9C95D-7FFE-4B8E-BA74-4BE06F6E710D}" srcOrd="0" destOrd="0" parTransId="{7FCB6AFD-23FE-49F9-872B-0DF79DD4851F}" sibTransId="{6255DEDF-CB1D-4FAC-8D72-78B086441F03}"/>
    <dgm:cxn modelId="{1D9CBF0C-0E18-455D-B76E-273FA63F4D01}" type="presOf" srcId="{4E6E6A84-7A04-4C3C-9C2E-21DC6719CF76}" destId="{BE8A5CCC-B284-40B0-9139-2F9B288B32E9}" srcOrd="0" destOrd="0" presId="urn:microsoft.com/office/officeart/2005/8/layout/vProcess5"/>
    <dgm:cxn modelId="{21A9FF15-904A-4B79-B650-799B1D5A6549}" type="presOf" srcId="{1B64EAEA-A676-4C04-86C4-E0B86FD3F709}" destId="{3184BE6F-C34A-4965-A859-BEF671BFB072}" srcOrd="0" destOrd="0" presId="urn:microsoft.com/office/officeart/2005/8/layout/vProcess5"/>
    <dgm:cxn modelId="{D43A881A-081E-4198-ACE0-6D26FEC71234}" type="presOf" srcId="{4E6E6A84-7A04-4C3C-9C2E-21DC6719CF76}" destId="{5CF7244C-3A07-44CA-A668-B0A1D9A6A3AD}" srcOrd="1" destOrd="0" presId="urn:microsoft.com/office/officeart/2005/8/layout/vProcess5"/>
    <dgm:cxn modelId="{3B97A61E-34D5-411E-B88E-F829A95FAC00}" type="presOf" srcId="{6255DEDF-CB1D-4FAC-8D72-78B086441F03}" destId="{0E254E9A-CA27-463C-806B-A1900D20E166}" srcOrd="0" destOrd="0" presId="urn:microsoft.com/office/officeart/2005/8/layout/vProcess5"/>
    <dgm:cxn modelId="{D0405E2C-7DFD-45C7-86C6-54621355388D}" srcId="{F248C2C7-FECB-42FF-9A2D-BAB5127E3F14}" destId="{F0CC65BA-608E-4850-912F-A10DC8932A67}" srcOrd="2" destOrd="0" parTransId="{194FBA74-BF67-4001-BC17-360A20076069}" sibTransId="{E65F2B81-A277-4C10-A3F2-51F11C6A7357}"/>
    <dgm:cxn modelId="{C30B075B-8CF8-47A0-B38C-D7C680402D90}" type="presOf" srcId="{B6B9C95D-7FFE-4B8E-BA74-4BE06F6E710D}" destId="{01A68E80-71F6-49DA-B49F-F43CC525422A}" srcOrd="1" destOrd="0" presId="urn:microsoft.com/office/officeart/2005/8/layout/vProcess5"/>
    <dgm:cxn modelId="{DB025662-DC8D-49C8-8A13-44A4796A306E}" type="presOf" srcId="{B6B9C95D-7FFE-4B8E-BA74-4BE06F6E710D}" destId="{695086D7-24C8-4789-A924-9A4CB9F39113}" srcOrd="0" destOrd="0" presId="urn:microsoft.com/office/officeart/2005/8/layout/vProcess5"/>
    <dgm:cxn modelId="{1AAF4D6C-21AD-4DDD-BCC8-7C1FB27E78CD}" type="presOf" srcId="{F248C2C7-FECB-42FF-9A2D-BAB5127E3F14}" destId="{03257165-BE15-4B3C-8E0A-A227F2F7360E}" srcOrd="0" destOrd="0" presId="urn:microsoft.com/office/officeart/2005/8/layout/vProcess5"/>
    <dgm:cxn modelId="{59E25A70-8984-47CF-9AC7-409BEDEFF4B3}" type="presOf" srcId="{F0CC65BA-608E-4850-912F-A10DC8932A67}" destId="{959C2211-0560-4738-A5DE-D4283E622B5B}" srcOrd="0" destOrd="0" presId="urn:microsoft.com/office/officeart/2005/8/layout/vProcess5"/>
    <dgm:cxn modelId="{501A70A9-9B45-46ED-A18A-5169EAE4CC3C}" type="presOf" srcId="{F0CC65BA-608E-4850-912F-A10DC8932A67}" destId="{1724958C-24CD-442A-9E6F-8227AF5F64C9}" srcOrd="1" destOrd="0" presId="urn:microsoft.com/office/officeart/2005/8/layout/vProcess5"/>
    <dgm:cxn modelId="{C941A0E3-93BB-4B8D-B6A2-5C7090221C74}" srcId="{F248C2C7-FECB-42FF-9A2D-BAB5127E3F14}" destId="{4E6E6A84-7A04-4C3C-9C2E-21DC6719CF76}" srcOrd="1" destOrd="0" parTransId="{579DB5A6-E7B3-4572-A1B4-449DE9F529FD}" sibTransId="{1B64EAEA-A676-4C04-86C4-E0B86FD3F709}"/>
    <dgm:cxn modelId="{4F3E0DDC-9C16-4B64-8D68-8988DAB6B978}" type="presParOf" srcId="{03257165-BE15-4B3C-8E0A-A227F2F7360E}" destId="{5159F7C2-6ACD-4D67-A891-DEAE9599A85B}" srcOrd="0" destOrd="0" presId="urn:microsoft.com/office/officeart/2005/8/layout/vProcess5"/>
    <dgm:cxn modelId="{45D32EF3-C118-4E21-B76C-3210B38F2F79}" type="presParOf" srcId="{03257165-BE15-4B3C-8E0A-A227F2F7360E}" destId="{695086D7-24C8-4789-A924-9A4CB9F39113}" srcOrd="1" destOrd="0" presId="urn:microsoft.com/office/officeart/2005/8/layout/vProcess5"/>
    <dgm:cxn modelId="{EA19CDE8-7047-4967-863E-1BE80DA75E11}" type="presParOf" srcId="{03257165-BE15-4B3C-8E0A-A227F2F7360E}" destId="{BE8A5CCC-B284-40B0-9139-2F9B288B32E9}" srcOrd="2" destOrd="0" presId="urn:microsoft.com/office/officeart/2005/8/layout/vProcess5"/>
    <dgm:cxn modelId="{584E7B73-5B1B-4428-89E1-964E2FED11E2}" type="presParOf" srcId="{03257165-BE15-4B3C-8E0A-A227F2F7360E}" destId="{959C2211-0560-4738-A5DE-D4283E622B5B}" srcOrd="3" destOrd="0" presId="urn:microsoft.com/office/officeart/2005/8/layout/vProcess5"/>
    <dgm:cxn modelId="{0AD2D896-B932-459F-9305-CBE0C618137B}" type="presParOf" srcId="{03257165-BE15-4B3C-8E0A-A227F2F7360E}" destId="{0E254E9A-CA27-463C-806B-A1900D20E166}" srcOrd="4" destOrd="0" presId="urn:microsoft.com/office/officeart/2005/8/layout/vProcess5"/>
    <dgm:cxn modelId="{BC2947CF-14DB-4B74-A343-9A19750D443B}" type="presParOf" srcId="{03257165-BE15-4B3C-8E0A-A227F2F7360E}" destId="{3184BE6F-C34A-4965-A859-BEF671BFB072}" srcOrd="5" destOrd="0" presId="urn:microsoft.com/office/officeart/2005/8/layout/vProcess5"/>
    <dgm:cxn modelId="{69266307-F5DF-4D01-B2F4-A6C6F3760F42}" type="presParOf" srcId="{03257165-BE15-4B3C-8E0A-A227F2F7360E}" destId="{01A68E80-71F6-49DA-B49F-F43CC525422A}" srcOrd="6" destOrd="0" presId="urn:microsoft.com/office/officeart/2005/8/layout/vProcess5"/>
    <dgm:cxn modelId="{30CAA39A-B92E-48CB-BC45-76D0D9EA3FF7}" type="presParOf" srcId="{03257165-BE15-4B3C-8E0A-A227F2F7360E}" destId="{5CF7244C-3A07-44CA-A668-B0A1D9A6A3AD}" srcOrd="7" destOrd="0" presId="urn:microsoft.com/office/officeart/2005/8/layout/vProcess5"/>
    <dgm:cxn modelId="{D65B6C7E-8450-4D37-B3F5-B4FE9C1032AB}" type="presParOf" srcId="{03257165-BE15-4B3C-8E0A-A227F2F7360E}" destId="{1724958C-24CD-442A-9E6F-8227AF5F64C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48C2C7-FECB-42FF-9A2D-BAB5127E3F1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6B9C95D-7FFE-4B8E-BA74-4BE06F6E710D}">
      <dgm:prSet custT="1"/>
      <dgm:spPr/>
      <dgm:t>
        <a:bodyPr/>
        <a:lstStyle/>
        <a:p>
          <a:r>
            <a:rPr lang="en-US" sz="3600" dirty="0"/>
            <a:t>Remember to ‘Think Babies Michigan’</a:t>
          </a:r>
        </a:p>
        <a:p>
          <a:r>
            <a:rPr lang="en-US" sz="2800" dirty="0"/>
            <a:t>https://www.ecic4kids.org/policy-thinkbabiesmi/ </a:t>
          </a:r>
        </a:p>
      </dgm:t>
    </dgm:pt>
    <dgm:pt modelId="{7FCB6AFD-23FE-49F9-872B-0DF79DD4851F}" type="parTrans" cxnId="{43FFC506-7CE6-468E-AB40-9C17CC7D826A}">
      <dgm:prSet/>
      <dgm:spPr/>
      <dgm:t>
        <a:bodyPr/>
        <a:lstStyle/>
        <a:p>
          <a:endParaRPr lang="en-US"/>
        </a:p>
      </dgm:t>
    </dgm:pt>
    <dgm:pt modelId="{6255DEDF-CB1D-4FAC-8D72-78B086441F03}" type="sibTrans" cxnId="{43FFC506-7CE6-468E-AB40-9C17CC7D826A}">
      <dgm:prSet/>
      <dgm:spPr/>
      <dgm:t>
        <a:bodyPr/>
        <a:lstStyle/>
        <a:p>
          <a:endParaRPr lang="en-US"/>
        </a:p>
      </dgm:t>
    </dgm:pt>
    <dgm:pt modelId="{03257165-BE15-4B3C-8E0A-A227F2F7360E}" type="pres">
      <dgm:prSet presAssocID="{F248C2C7-FECB-42FF-9A2D-BAB5127E3F14}" presName="outerComposite" presStyleCnt="0">
        <dgm:presLayoutVars>
          <dgm:chMax val="5"/>
          <dgm:dir/>
          <dgm:resizeHandles val="exact"/>
        </dgm:presLayoutVars>
      </dgm:prSet>
      <dgm:spPr/>
    </dgm:pt>
    <dgm:pt modelId="{5159F7C2-6ACD-4D67-A891-DEAE9599A85B}" type="pres">
      <dgm:prSet presAssocID="{F248C2C7-FECB-42FF-9A2D-BAB5127E3F14}" presName="dummyMaxCanvas" presStyleCnt="0">
        <dgm:presLayoutVars/>
      </dgm:prSet>
      <dgm:spPr/>
    </dgm:pt>
    <dgm:pt modelId="{7B510249-0C1C-4F96-9D40-FA6771671D75}" type="pres">
      <dgm:prSet presAssocID="{F248C2C7-FECB-42FF-9A2D-BAB5127E3F14}" presName="OneNode_1" presStyleLbl="node1" presStyleIdx="0" presStyleCnt="1" custLinFactNeighborY="8248">
        <dgm:presLayoutVars>
          <dgm:bulletEnabled val="1"/>
        </dgm:presLayoutVars>
      </dgm:prSet>
      <dgm:spPr/>
    </dgm:pt>
  </dgm:ptLst>
  <dgm:cxnLst>
    <dgm:cxn modelId="{43FFC506-7CE6-468E-AB40-9C17CC7D826A}" srcId="{F248C2C7-FECB-42FF-9A2D-BAB5127E3F14}" destId="{B6B9C95D-7FFE-4B8E-BA74-4BE06F6E710D}" srcOrd="0" destOrd="0" parTransId="{7FCB6AFD-23FE-49F9-872B-0DF79DD4851F}" sibTransId="{6255DEDF-CB1D-4FAC-8D72-78B086441F03}"/>
    <dgm:cxn modelId="{5C2EFA07-9816-4B54-9D0C-1DB81BEB12A0}" type="presOf" srcId="{B6B9C95D-7FFE-4B8E-BA74-4BE06F6E710D}" destId="{7B510249-0C1C-4F96-9D40-FA6771671D75}" srcOrd="0" destOrd="0" presId="urn:microsoft.com/office/officeart/2005/8/layout/vProcess5"/>
    <dgm:cxn modelId="{D240EA8E-A4DB-466E-908C-33D651F2E989}" type="presOf" srcId="{F248C2C7-FECB-42FF-9A2D-BAB5127E3F14}" destId="{03257165-BE15-4B3C-8E0A-A227F2F7360E}" srcOrd="0" destOrd="0" presId="urn:microsoft.com/office/officeart/2005/8/layout/vProcess5"/>
    <dgm:cxn modelId="{4C68A517-A034-4C0B-B333-16E3332B075E}" type="presParOf" srcId="{03257165-BE15-4B3C-8E0A-A227F2F7360E}" destId="{5159F7C2-6ACD-4D67-A891-DEAE9599A85B}" srcOrd="0" destOrd="0" presId="urn:microsoft.com/office/officeart/2005/8/layout/vProcess5"/>
    <dgm:cxn modelId="{45D7854C-19CB-427C-9268-94EC5E160B08}" type="presParOf" srcId="{03257165-BE15-4B3C-8E0A-A227F2F7360E}" destId="{7B510249-0C1C-4F96-9D40-FA6771671D75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086D7-24C8-4789-A924-9A4CB9F39113}">
      <dsp:nvSpPr>
        <dsp:cNvPr id="0" name=""/>
        <dsp:cNvSpPr/>
      </dsp:nvSpPr>
      <dsp:spPr>
        <a:xfrm>
          <a:off x="0" y="0"/>
          <a:ext cx="8175413" cy="13582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We will be recording today’s session </a:t>
          </a:r>
        </a:p>
      </dsp:txBody>
      <dsp:txXfrm>
        <a:off x="39782" y="39782"/>
        <a:ext cx="6709739" cy="1278701"/>
      </dsp:txXfrm>
    </dsp:sp>
    <dsp:sp modelId="{BE8A5CCC-B284-40B0-9139-2F9B288B32E9}">
      <dsp:nvSpPr>
        <dsp:cNvPr id="0" name=""/>
        <dsp:cNvSpPr/>
      </dsp:nvSpPr>
      <dsp:spPr>
        <a:xfrm>
          <a:off x="721359" y="1584642"/>
          <a:ext cx="8175413" cy="1358265"/>
        </a:xfrm>
        <a:prstGeom prst="roundRect">
          <a:avLst>
            <a:gd name="adj" fmla="val 10000"/>
          </a:avLst>
        </a:prstGeom>
        <a:solidFill>
          <a:schemeClr val="accent2">
            <a:hueOff val="-729781"/>
            <a:satOff val="-6367"/>
            <a:lumOff val="-823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Find the recording and other resources on our Lunch and Learn webpage under Resources at www.michiganschildren.org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761141" y="1624424"/>
        <a:ext cx="6491616" cy="1278700"/>
      </dsp:txXfrm>
    </dsp:sp>
    <dsp:sp modelId="{959C2211-0560-4738-A5DE-D4283E622B5B}">
      <dsp:nvSpPr>
        <dsp:cNvPr id="0" name=""/>
        <dsp:cNvSpPr/>
      </dsp:nvSpPr>
      <dsp:spPr>
        <a:xfrm>
          <a:off x="1442719" y="3169285"/>
          <a:ext cx="8175413" cy="1358265"/>
        </a:xfrm>
        <a:prstGeom prst="roundRect">
          <a:avLst>
            <a:gd name="adj" fmla="val 10000"/>
          </a:avLst>
        </a:prstGeom>
        <a:solidFill>
          <a:schemeClr val="accent2">
            <a:hueOff val="-1459563"/>
            <a:satOff val="-12734"/>
            <a:lumOff val="-1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Please put all questions and comments in the chat. Our staff will be monitoring. </a:t>
          </a:r>
        </a:p>
      </dsp:txBody>
      <dsp:txXfrm>
        <a:off x="1482501" y="3209067"/>
        <a:ext cx="6491616" cy="1278701"/>
      </dsp:txXfrm>
    </dsp:sp>
    <dsp:sp modelId="{0E254E9A-CA27-463C-806B-A1900D20E166}">
      <dsp:nvSpPr>
        <dsp:cNvPr id="0" name=""/>
        <dsp:cNvSpPr/>
      </dsp:nvSpPr>
      <dsp:spPr>
        <a:xfrm>
          <a:off x="7292540" y="1030017"/>
          <a:ext cx="882872" cy="88287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491186" y="1030017"/>
        <a:ext cx="485580" cy="664361"/>
      </dsp:txXfrm>
    </dsp:sp>
    <dsp:sp modelId="{3184BE6F-C34A-4965-A859-BEF671BFB072}">
      <dsp:nvSpPr>
        <dsp:cNvPr id="0" name=""/>
        <dsp:cNvSpPr/>
      </dsp:nvSpPr>
      <dsp:spPr>
        <a:xfrm>
          <a:off x="8013900" y="2605605"/>
          <a:ext cx="882872" cy="88287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200117"/>
            <a:satOff val="-15386"/>
            <a:lumOff val="-387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200117"/>
              <a:satOff val="-15386"/>
              <a:lumOff val="-38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12546" y="2605605"/>
        <a:ext cx="485580" cy="6643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10249-0C1C-4F96-9D40-FA6771671D75}">
      <dsp:nvSpPr>
        <dsp:cNvPr id="0" name=""/>
        <dsp:cNvSpPr/>
      </dsp:nvSpPr>
      <dsp:spPr>
        <a:xfrm>
          <a:off x="0" y="1318603"/>
          <a:ext cx="9618133" cy="22637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Remember to ‘Think Babies Michigan’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https://www.ecic4kids.org/policy-thinkbabiesmi/ </a:t>
          </a:r>
        </a:p>
      </dsp:txBody>
      <dsp:txXfrm>
        <a:off x="66304" y="1384907"/>
        <a:ext cx="9485525" cy="2131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15485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58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39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8420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3843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06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34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615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19c7b684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34;gb19c7b684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5858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77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825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096992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3864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98006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4064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71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9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9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7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1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2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906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8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0" y="4509022"/>
            <a:ext cx="11707367" cy="1694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687536" y="6051312"/>
            <a:ext cx="10816925" cy="61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algn="l">
              <a:buSzPts val="2790"/>
            </a:pPr>
            <a:r>
              <a:rPr lang="en-US" sz="3900" dirty="0">
                <a:solidFill>
                  <a:schemeClr val="tx1"/>
                </a:solidFill>
              </a:rPr>
              <a:t>‘Are the Kids Alright?”: </a:t>
            </a:r>
            <a:br>
              <a:rPr lang="en-US" sz="3900" dirty="0">
                <a:solidFill>
                  <a:schemeClr val="tx1"/>
                </a:solidFill>
              </a:rPr>
            </a:br>
            <a:r>
              <a:rPr lang="en-US" sz="3900" dirty="0">
                <a:solidFill>
                  <a:schemeClr val="tx1"/>
                </a:solidFill>
              </a:rPr>
              <a:t>Exploring Children’s Mental Health in Michigan </a:t>
            </a:r>
            <a:br>
              <a:rPr lang="en-US" sz="3900" dirty="0"/>
            </a:br>
            <a:r>
              <a:rPr lang="en-US" sz="3900" dirty="0"/>
              <a:t> </a:t>
            </a:r>
            <a:br>
              <a:rPr lang="en-US" sz="5300" dirty="0"/>
            </a:br>
            <a:r>
              <a:rPr lang="en-US" sz="2200" i="1" dirty="0">
                <a:solidFill>
                  <a:schemeClr val="tx1"/>
                </a:solidFill>
              </a:rPr>
              <a:t>Recording: </a:t>
            </a:r>
            <a:r>
              <a:rPr lang="en-US" sz="2200" dirty="0">
                <a:solidFill>
                  <a:schemeClr val="tx1"/>
                </a:solidFill>
              </a:rPr>
              <a:t>https://tinyurl.com/rzxu6krs</a:t>
            </a:r>
          </a:p>
        </p:txBody>
      </p:sp>
      <p:sp>
        <p:nvSpPr>
          <p:cNvPr id="97" name="Google Shape;97;p1"/>
          <p:cNvSpPr txBox="1">
            <a:spLocks noGrp="1"/>
          </p:cNvSpPr>
          <p:nvPr>
            <p:ph type="subTitle" idx="1"/>
          </p:nvPr>
        </p:nvSpPr>
        <p:spPr>
          <a:xfrm>
            <a:off x="5781821" y="5858882"/>
            <a:ext cx="4613671" cy="35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buSzPts val="2200"/>
            </a:pPr>
            <a:r>
              <a:rPr lang="en-US" dirty="0">
                <a:solidFill>
                  <a:schemeClr val="tx2"/>
                </a:solidFill>
              </a:rPr>
              <a:t>Lunch and Learn, April 2022</a:t>
            </a:r>
            <a:endParaRPr dirty="0">
              <a:solidFill>
                <a:schemeClr val="tx2"/>
              </a:solidFill>
            </a:endParaRPr>
          </a:p>
        </p:txBody>
      </p:sp>
      <p:pic>
        <p:nvPicPr>
          <p:cNvPr id="98" name="Google Shape;98;p1" descr="https://www.michiganschildren.org/wp-content/uploads/2020/01/MC-Home-page-image_v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5138" y="476134"/>
            <a:ext cx="8891887" cy="3556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7667AA-98F4-4183-82CE-CEE78CF2B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34858-BCD7-4977-8E4D-6BEF39979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1789" y="0"/>
            <a:ext cx="8615362" cy="6858000"/>
          </a:xfrm>
        </p:spPr>
        <p:txBody>
          <a:bodyPr anchor="ctr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Welcome and Introduction</a:t>
            </a:r>
          </a:p>
          <a:p>
            <a:pPr lvl="1"/>
            <a:r>
              <a:rPr lang="en-US" sz="1800" b="1" dirty="0">
                <a:ea typeface="+mn-lt"/>
                <a:cs typeface="+mn-lt"/>
              </a:rPr>
              <a:t>Teri Banas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i="1" dirty="0">
                <a:ea typeface="+mn-lt"/>
                <a:cs typeface="+mn-lt"/>
              </a:rPr>
              <a:t>Director of  Programs and Communications, Michigan’s Children</a:t>
            </a:r>
            <a:endParaRPr lang="en-US" i="1" dirty="0"/>
          </a:p>
          <a:p>
            <a:r>
              <a:rPr lang="en-US" sz="2000" dirty="0">
                <a:ea typeface="+mn-lt"/>
                <a:cs typeface="+mn-lt"/>
              </a:rPr>
              <a:t>Prospects for Improving Mental Health for Our State’s Children in the FY23 Budget Talks</a:t>
            </a:r>
          </a:p>
          <a:p>
            <a:pPr lvl="1"/>
            <a:r>
              <a:rPr lang="en-US" sz="1800" b="1" dirty="0">
                <a:ea typeface="+mn-lt"/>
                <a:cs typeface="+mn-lt"/>
              </a:rPr>
              <a:t>Matt Gillard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i="1" dirty="0">
                <a:ea typeface="+mn-lt"/>
                <a:cs typeface="+mn-lt"/>
              </a:rPr>
              <a:t>President &amp; CEO, Michigan's Children</a:t>
            </a:r>
            <a:br>
              <a:rPr lang="en-US" dirty="0">
                <a:ea typeface="+mn-lt"/>
                <a:cs typeface="+mn-lt"/>
              </a:rPr>
            </a:br>
            <a:endParaRPr lang="en-US" dirty="0"/>
          </a:p>
          <a:p>
            <a:r>
              <a:rPr lang="en-US" sz="2000" b="1" dirty="0">
                <a:ea typeface="+mn-lt"/>
                <a:cs typeface="+mn-lt"/>
              </a:rPr>
              <a:t>Expert Panel Discussion </a:t>
            </a:r>
          </a:p>
          <a:p>
            <a:pPr lvl="1"/>
            <a:r>
              <a:rPr lang="en-US" sz="1800" b="1" dirty="0">
                <a:ea typeface="+mn-lt"/>
                <a:cs typeface="+mn-lt"/>
              </a:rPr>
              <a:t>Kae Dubay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i="1" dirty="0">
                <a:ea typeface="+mn-lt"/>
                <a:cs typeface="+mn-lt"/>
              </a:rPr>
              <a:t>Parent Representative, Early On Michigan Interagency Coordinating Council</a:t>
            </a:r>
          </a:p>
          <a:p>
            <a:pPr lvl="1"/>
            <a:r>
              <a:rPr lang="en-US" sz="1800" b="1" dirty="0">
                <a:ea typeface="+mn-lt"/>
                <a:cs typeface="+mn-lt"/>
              </a:rPr>
              <a:t>Mary Mackrain, </a:t>
            </a:r>
            <a:r>
              <a:rPr lang="en-US" i="1" dirty="0">
                <a:ea typeface="+mn-lt"/>
                <a:cs typeface="+mn-lt"/>
              </a:rPr>
              <a:t>Consultant, MDHHS Infant Early Childhood Mental Health Consultation Program</a:t>
            </a:r>
          </a:p>
          <a:p>
            <a:pPr lvl="1"/>
            <a:r>
              <a:rPr lang="en-US" sz="1800" b="1" dirty="0">
                <a:ea typeface="+mn-lt"/>
                <a:cs typeface="+mn-lt"/>
              </a:rPr>
              <a:t>Danielle Rice</a:t>
            </a:r>
            <a:r>
              <a:rPr lang="en-US" b="1" dirty="0">
                <a:ea typeface="+mn-lt"/>
                <a:cs typeface="+mn-lt"/>
              </a:rPr>
              <a:t>, </a:t>
            </a:r>
            <a:r>
              <a:rPr lang="en-US" i="1" dirty="0">
                <a:ea typeface="+mn-lt"/>
                <a:cs typeface="+mn-lt"/>
              </a:rPr>
              <a:t>Workforce Development</a:t>
            </a:r>
            <a:r>
              <a:rPr lang="en-US" b="1" i="1" dirty="0">
                <a:ea typeface="+mn-lt"/>
                <a:cs typeface="+mn-lt"/>
              </a:rPr>
              <a:t> </a:t>
            </a:r>
            <a:r>
              <a:rPr lang="en-US" i="1" dirty="0">
                <a:ea typeface="+mn-lt"/>
                <a:cs typeface="+mn-lt"/>
              </a:rPr>
              <a:t>Specialist, Michigan Association for Infant Mental Health</a:t>
            </a:r>
          </a:p>
          <a:p>
            <a:pPr lvl="1"/>
            <a:r>
              <a:rPr lang="en-US" sz="1800" b="1" dirty="0">
                <a:ea typeface="+mn-lt"/>
                <a:cs typeface="+mn-lt"/>
              </a:rPr>
              <a:t>Renee Topolski</a:t>
            </a:r>
            <a:r>
              <a:rPr lang="en-US" b="1" dirty="0">
                <a:ea typeface="+mn-lt"/>
                <a:cs typeface="+mn-lt"/>
              </a:rPr>
              <a:t>, </a:t>
            </a:r>
            <a:r>
              <a:rPr lang="en-US" i="1" dirty="0">
                <a:ea typeface="+mn-lt"/>
                <a:cs typeface="+mn-lt"/>
              </a:rPr>
              <a:t>Deputy Director, School-Community Health Alliance of Michigan</a:t>
            </a:r>
          </a:p>
          <a:p>
            <a:pPr lvl="1"/>
            <a:r>
              <a:rPr lang="en-US" sz="1800" b="1" dirty="0">
                <a:ea typeface="+mn-lt"/>
                <a:cs typeface="+mn-lt"/>
              </a:rPr>
              <a:t>Rylee Tuggle, </a:t>
            </a:r>
            <a:r>
              <a:rPr lang="en-US" i="1" dirty="0">
                <a:ea typeface="+mn-lt"/>
                <a:cs typeface="+mn-lt"/>
              </a:rPr>
              <a:t>Board Certified Behavior Analyst, Author of “The Trusted Trio”</a:t>
            </a:r>
          </a:p>
          <a:p>
            <a:pPr lvl="1"/>
            <a:endParaRPr lang="en-US" dirty="0">
              <a:ea typeface="+mn-lt"/>
              <a:cs typeface="+mn-lt"/>
            </a:endParaRPr>
          </a:p>
          <a:p>
            <a:r>
              <a:rPr lang="en-US" sz="2000" b="1" dirty="0">
                <a:ea typeface="+mn-lt"/>
                <a:cs typeface="+mn-lt"/>
              </a:rPr>
              <a:t>Audience Q &amp; A </a:t>
            </a:r>
            <a:r>
              <a:rPr lang="en-US" dirty="0">
                <a:ea typeface="+mn-lt"/>
                <a:cs typeface="+mn-lt"/>
              </a:rPr>
              <a:t>(</a:t>
            </a:r>
            <a:r>
              <a:rPr lang="en-US" i="1" dirty="0">
                <a:ea typeface="+mn-lt"/>
                <a:cs typeface="+mn-lt"/>
              </a:rPr>
              <a:t>Please drop your Q’s in the chat.)</a:t>
            </a:r>
            <a:endParaRPr lang="en-US" i="1" dirty="0"/>
          </a:p>
          <a:p>
            <a:r>
              <a:rPr lang="en-US" sz="2000" b="1" dirty="0">
                <a:ea typeface="+mn-lt"/>
                <a:cs typeface="+mn-lt"/>
              </a:rPr>
              <a:t>Wrap Up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019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CD697-FCE8-418B-83EC-7422C53E4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Housekeeping Items: 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194B5F-3192-45B8-98EA-E74B49B9C7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935150"/>
              </p:ext>
            </p:extLst>
          </p:nvPr>
        </p:nvGraphicFramePr>
        <p:xfrm>
          <a:off x="1286933" y="1514475"/>
          <a:ext cx="9618133" cy="452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4558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CD697-FCE8-418B-83EC-7422C53E4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Housekeeping Items: 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194B5F-3192-45B8-98EA-E74B49B9C7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824055"/>
              </p:ext>
            </p:extLst>
          </p:nvPr>
        </p:nvGraphicFramePr>
        <p:xfrm>
          <a:off x="1286933" y="1514475"/>
          <a:ext cx="9618133" cy="452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518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E32B60CF-AD70-48EB-89CA-B7B69AA8B9BD}"/>
              </a:ext>
            </a:extLst>
          </p:cNvPr>
          <p:cNvSpPr txBox="1">
            <a:spLocks/>
          </p:cNvSpPr>
          <p:nvPr/>
        </p:nvSpPr>
        <p:spPr>
          <a:xfrm>
            <a:off x="717974" y="351692"/>
            <a:ext cx="8799868" cy="7877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400" b="1" dirty="0">
                <a:ea typeface="+mj-lt"/>
                <a:cs typeface="+mj-lt"/>
              </a:rPr>
              <a:t>Meet the Panel</a:t>
            </a:r>
          </a:p>
          <a:p>
            <a:endParaRPr lang="en-US" sz="6700" b="1" dirty="0">
              <a:ea typeface="+mj-lt"/>
              <a:cs typeface="+mj-lt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" t="424" r="5807" b="-2214"/>
          <a:stretch/>
        </p:blipFill>
        <p:spPr>
          <a:xfrm>
            <a:off x="436620" y="1742675"/>
            <a:ext cx="1868487" cy="20175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12" y="1766694"/>
            <a:ext cx="1917784" cy="19177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" t="5932" r="1883" b="4229"/>
          <a:stretch/>
        </p:blipFill>
        <p:spPr>
          <a:xfrm>
            <a:off x="4962435" y="1766695"/>
            <a:ext cx="2167154" cy="19177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1" r="11638" b="18554"/>
          <a:stretch/>
        </p:blipFill>
        <p:spPr>
          <a:xfrm>
            <a:off x="7400524" y="1742675"/>
            <a:ext cx="1694879" cy="19177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339" y="1742675"/>
            <a:ext cx="1933251" cy="18937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18977" y="4107767"/>
            <a:ext cx="14546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Kae Dubay</a:t>
            </a:r>
            <a:r>
              <a:rPr lang="en-US" sz="1600" dirty="0"/>
              <a:t>,</a:t>
            </a:r>
          </a:p>
          <a:p>
            <a:r>
              <a:rPr lang="en-US" sz="1600" dirty="0"/>
              <a:t>Parent Representa-tive, </a:t>
            </a:r>
          </a:p>
          <a:p>
            <a:r>
              <a:rPr lang="en-US" sz="1600" i="1" dirty="0"/>
              <a:t>Early On</a:t>
            </a:r>
            <a:r>
              <a:rPr lang="en-US" sz="1600" dirty="0"/>
              <a:t> Michigan </a:t>
            </a:r>
            <a:r>
              <a:rPr lang="en-US" sz="1600" i="1" dirty="0"/>
              <a:t>Interagency Coordinating Council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678512" y="4107767"/>
            <a:ext cx="17246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Mary Mackrain</a:t>
            </a:r>
            <a:r>
              <a:rPr lang="en-US" sz="1600" i="1" dirty="0"/>
              <a:t>,</a:t>
            </a:r>
          </a:p>
          <a:p>
            <a:r>
              <a:rPr lang="en-US" sz="1600" i="1" dirty="0"/>
              <a:t>Consultant, MDHHS Infant and Early Childhood Mental Health Consultation program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66082" y="4107767"/>
            <a:ext cx="18450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Danielle Rice</a:t>
            </a:r>
            <a:r>
              <a:rPr lang="en-US" sz="1600" i="1" dirty="0"/>
              <a:t>,</a:t>
            </a:r>
          </a:p>
          <a:p>
            <a:r>
              <a:rPr lang="en-US" sz="1600" i="1" dirty="0"/>
              <a:t>Workforce Development Specialist, Michigan Association for Infant Mental Health</a:t>
            </a:r>
          </a:p>
          <a:p>
            <a:endParaRPr lang="en-US" sz="16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7395670" y="4107767"/>
            <a:ext cx="16997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Renee Topolski,</a:t>
            </a:r>
          </a:p>
          <a:p>
            <a:r>
              <a:rPr lang="en-US" sz="1600" i="1" dirty="0"/>
              <a:t>Deputy Director, School-Community Health Alliance of Michigan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00314" y="4107767"/>
            <a:ext cx="1599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Rylee Tuggle,</a:t>
            </a:r>
          </a:p>
          <a:p>
            <a:r>
              <a:rPr lang="en-US" sz="1600" i="1" dirty="0"/>
              <a:t>Board Certified Behavior Analyst, </a:t>
            </a:r>
          </a:p>
          <a:p>
            <a:r>
              <a:rPr lang="en-US" sz="1600" i="1" dirty="0"/>
              <a:t>Author of “The Trusted Trio” on childhood trauma</a:t>
            </a:r>
          </a:p>
        </p:txBody>
      </p:sp>
    </p:spTree>
    <p:extLst>
      <p:ext uri="{BB962C8B-B14F-4D97-AF65-F5344CB8AC3E}">
        <p14:creationId xmlns:p14="http://schemas.microsoft.com/office/powerpoint/2010/main" val="418248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3BB3D-C2E5-46B9-A014-758C9ED29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771525"/>
            <a:ext cx="4318088" cy="2914210"/>
          </a:xfrm>
        </p:spPr>
        <p:txBody>
          <a:bodyPr>
            <a:normAutofit/>
          </a:bodyPr>
          <a:lstStyle/>
          <a:p>
            <a:r>
              <a:rPr lang="en-US" sz="2700" dirty="0"/>
              <a:t>The Prospects for Improving Mental Health for Our State’s Children  in the FY23 Budget Talks</a:t>
            </a:r>
            <a:br>
              <a:rPr lang="en-US" dirty="0"/>
            </a:br>
            <a:br>
              <a:rPr lang="en-US" dirty="0"/>
            </a:br>
            <a:r>
              <a:rPr lang="en-US" sz="1950" i="1" dirty="0"/>
              <a:t>What’s Out there? What’s Promising?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A32696E-4386-4AF7-8D34-A4C0E5D39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824" y="1218361"/>
            <a:ext cx="4081123" cy="493701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0C78A-A7F3-436D-973F-A657BABB6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598" y="3869749"/>
            <a:ext cx="3854528" cy="25844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1" dirty="0"/>
              <a:t>Matt Gillard</a:t>
            </a:r>
          </a:p>
          <a:p>
            <a:r>
              <a:rPr lang="en-US" sz="1800" b="1" dirty="0"/>
              <a:t>President &amp; CEO, Michigan's Children</a:t>
            </a:r>
          </a:p>
        </p:txBody>
      </p:sp>
    </p:spTree>
    <p:extLst>
      <p:ext uri="{BB962C8B-B14F-4D97-AF65-F5344CB8AC3E}">
        <p14:creationId xmlns:p14="http://schemas.microsoft.com/office/powerpoint/2010/main" val="1188116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70E4-06E5-402A-AC5D-D4D43703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296" y="423861"/>
            <a:ext cx="8596668" cy="5048251"/>
          </a:xfrm>
        </p:spPr>
        <p:txBody>
          <a:bodyPr/>
          <a:lstStyle/>
          <a:p>
            <a:r>
              <a:rPr lang="en-US" sz="4800" dirty="0"/>
              <a:t>Panel Discussion</a:t>
            </a:r>
            <a:br>
              <a:rPr lang="en-US" sz="4800" dirty="0"/>
            </a:br>
            <a:r>
              <a:rPr lang="en-US" sz="3200" dirty="0"/>
              <a:t>with moderator Matt Gillard</a:t>
            </a:r>
            <a:br>
              <a:rPr lang="en-US" sz="3200" dirty="0"/>
            </a:br>
            <a:br>
              <a:rPr lang="en-US" sz="3200" dirty="0"/>
            </a:br>
            <a:endParaRPr lang="en-US" sz="32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12" y="2233611"/>
            <a:ext cx="76200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85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9CDD517-EF1E-4C07-94EC-A0DECE8D7473}"/>
              </a:ext>
            </a:extLst>
          </p:cNvPr>
          <p:cNvSpPr txBox="1"/>
          <p:nvPr/>
        </p:nvSpPr>
        <p:spPr>
          <a:xfrm>
            <a:off x="700089" y="357187"/>
            <a:ext cx="6722004" cy="2690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Questions &amp;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Answers 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37" y="2841171"/>
            <a:ext cx="5620007" cy="31577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0" name="Google Shape;210;p8"/>
          <p:cNvSpPr/>
          <p:nvPr/>
        </p:nvSpPr>
        <p:spPr>
          <a:xfrm>
            <a:off x="5139514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/>
          <p:nvPr/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2" name="Google Shape;21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771" y="1535135"/>
            <a:ext cx="3778286" cy="377828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 txBox="1">
            <a:spLocks noGrp="1"/>
          </p:cNvSpPr>
          <p:nvPr>
            <p:ph idx="1"/>
          </p:nvPr>
        </p:nvSpPr>
        <p:spPr>
          <a:xfrm>
            <a:off x="5139513" y="758952"/>
            <a:ext cx="6789889" cy="533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3200" dirty="0">
                <a:solidFill>
                  <a:srgbClr val="FFFFFF"/>
                </a:solidFill>
              </a:rPr>
              <a:t>Thank you for joining us!  </a:t>
            </a:r>
            <a:endParaRPr sz="3200" dirty="0"/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300" dirty="0">
              <a:solidFill>
                <a:srgbClr val="FFFFFF"/>
              </a:solidFill>
            </a:endParaRPr>
          </a:p>
          <a:p>
            <a:pPr marL="182880" indent="-201930">
              <a:lnSpc>
                <a:spcPct val="90000"/>
              </a:lnSpc>
              <a:spcBef>
                <a:spcPts val="1200"/>
              </a:spcBef>
              <a:buSzPts val="2300"/>
              <a:buChar char="●"/>
            </a:pPr>
            <a:r>
              <a:rPr lang="en-US" sz="2400" dirty="0">
                <a:solidFill>
                  <a:srgbClr val="FFFFFF"/>
                </a:solidFill>
              </a:rPr>
              <a:t>Look for our next Lunch and Learn </a:t>
            </a:r>
          </a:p>
          <a:p>
            <a:pPr marL="182880" indent="-201930">
              <a:lnSpc>
                <a:spcPct val="90000"/>
              </a:lnSpc>
              <a:spcBef>
                <a:spcPts val="1200"/>
              </a:spcBef>
              <a:buSzPts val="2300"/>
              <a:buChar char="●"/>
            </a:pPr>
            <a:r>
              <a:rPr lang="en-US" sz="2400" dirty="0">
                <a:solidFill>
                  <a:srgbClr val="FFFFFF"/>
                </a:solidFill>
              </a:rPr>
              <a:t>on May  25</a:t>
            </a:r>
            <a:r>
              <a:rPr lang="en-US" sz="2400" baseline="30000" dirty="0">
                <a:solidFill>
                  <a:srgbClr val="FFFFFF"/>
                </a:solidFill>
              </a:rPr>
              <a:t>th</a:t>
            </a:r>
            <a:r>
              <a:rPr lang="en-US" sz="2400" dirty="0">
                <a:solidFill>
                  <a:srgbClr val="FFFFFF"/>
                </a:solidFill>
              </a:rPr>
              <a:t>. </a:t>
            </a:r>
            <a:endParaRPr sz="2400" dirty="0"/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 sz="2400" dirty="0">
                <a:solidFill>
                  <a:srgbClr val="FFFFFF"/>
                </a:solidFill>
              </a:rPr>
              <a:t>Like us on Facebook, Instagram, Twitter.</a:t>
            </a:r>
            <a:endParaRPr sz="2400" dirty="0">
              <a:solidFill>
                <a:srgbClr val="FFFFFF"/>
              </a:solidFill>
            </a:endParaRPr>
          </a:p>
          <a:p>
            <a:pPr marL="182880" indent="-201930">
              <a:lnSpc>
                <a:spcPct val="90000"/>
              </a:lnSpc>
              <a:spcBef>
                <a:spcPts val="1200"/>
              </a:spcBef>
              <a:buSzPts val="2300"/>
              <a:buChar char="●"/>
            </a:pPr>
            <a:endParaRPr lang="en-US" sz="2300" dirty="0">
              <a:solidFill>
                <a:srgbClr val="FFFFFF"/>
              </a:solidFill>
            </a:endParaRPr>
          </a:p>
          <a:p>
            <a:pPr marL="182880" indent="-201930">
              <a:lnSpc>
                <a:spcPct val="90000"/>
              </a:lnSpc>
              <a:spcBef>
                <a:spcPts val="1200"/>
              </a:spcBef>
              <a:buSzPts val="2300"/>
              <a:buChar char="●"/>
            </a:pPr>
            <a:r>
              <a:rPr lang="en-US" sz="2400" dirty="0">
                <a:solidFill>
                  <a:srgbClr val="FFFFFF"/>
                </a:solidFill>
              </a:rPr>
              <a:t>Questions or follow-up</a:t>
            </a:r>
            <a:r>
              <a:rPr lang="en-US" sz="2300" dirty="0">
                <a:solidFill>
                  <a:srgbClr val="FFFFFF"/>
                </a:solidFill>
              </a:rPr>
              <a:t>: </a:t>
            </a:r>
          </a:p>
          <a:p>
            <a:pPr marL="182880" indent="-201930">
              <a:lnSpc>
                <a:spcPct val="90000"/>
              </a:lnSpc>
              <a:spcBef>
                <a:spcPts val="1200"/>
              </a:spcBef>
              <a:buSzPts val="2300"/>
              <a:buChar char="●"/>
            </a:pPr>
            <a:r>
              <a:rPr lang="en-US" sz="2300" dirty="0">
                <a:solidFill>
                  <a:srgbClr val="FFFFFF"/>
                </a:solidFill>
              </a:rPr>
              <a:t>Contact Teri at teri@michiganschildren.org</a:t>
            </a:r>
            <a:endParaRPr lang="en-US" sz="2300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370</Words>
  <Application>Microsoft Office PowerPoint</Application>
  <PresentationFormat>Widescreen</PresentationFormat>
  <Paragraphs>51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Corbel</vt:lpstr>
      <vt:lpstr>Calibri</vt:lpstr>
      <vt:lpstr>Arial</vt:lpstr>
      <vt:lpstr>Trebuchet MS</vt:lpstr>
      <vt:lpstr>Wingdings 3</vt:lpstr>
      <vt:lpstr>Facet</vt:lpstr>
      <vt:lpstr>‘Are the Kids Alright?”:  Exploring Children’s Mental Health in Michigan    Recording: https://tinyurl.com/rzxu6krs</vt:lpstr>
      <vt:lpstr>Agenda</vt:lpstr>
      <vt:lpstr>Housekeeping Items: </vt:lpstr>
      <vt:lpstr>Housekeeping Items: </vt:lpstr>
      <vt:lpstr>PowerPoint Presentation</vt:lpstr>
      <vt:lpstr>The Prospects for Improving Mental Health for Our State’s Children  in the FY23 Budget Talks  What’s Out there? What’s Promising?</vt:lpstr>
      <vt:lpstr>Panel Discussion with moderator Matt Gillard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State Budget Basics: How to Gain Support for Kids and Families"</dc:title>
  <dc:creator>Patrick Brown</dc:creator>
  <cp:lastModifiedBy>Kali Montgomery</cp:lastModifiedBy>
  <cp:revision>566</cp:revision>
  <dcterms:created xsi:type="dcterms:W3CDTF">2021-02-16T23:16:03Z</dcterms:created>
  <dcterms:modified xsi:type="dcterms:W3CDTF">2022-04-20T22:19:20Z</dcterms:modified>
</cp:coreProperties>
</file>