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8"/>
  </p:notesMasterIdLst>
  <p:sldIdLst>
    <p:sldId id="256" r:id="rId2"/>
    <p:sldId id="269" r:id="rId3"/>
    <p:sldId id="284" r:id="rId4"/>
    <p:sldId id="296" r:id="rId5"/>
    <p:sldId id="259" r:id="rId6"/>
    <p:sldId id="295" r:id="rId7"/>
    <p:sldId id="293" r:id="rId8"/>
    <p:sldId id="289" r:id="rId9"/>
    <p:sldId id="297" r:id="rId10"/>
    <p:sldId id="298" r:id="rId11"/>
    <p:sldId id="299" r:id="rId12"/>
    <p:sldId id="300" r:id="rId13"/>
    <p:sldId id="301" r:id="rId14"/>
    <p:sldId id="261" r:id="rId15"/>
    <p:sldId id="275" r:id="rId16"/>
    <p:sldId id="268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  <p:embeddedFont>
      <p:font typeface="Wingdings 3" panose="05040102010807070707" pitchFamily="18" charset="2"/>
      <p:regular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1VHyIOYO8oOafJyrUG0oKpE6Z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75BFE-FEB7-4768-B193-87A5D04106B4}" v="225" dt="2022-02-22T19:49:13.764"/>
    <p1510:client id="{3B7C1FA5-6767-496D-B7BF-7615C235B582}" v="556" dt="2022-02-22T21:49:25.593"/>
    <p1510:client id="{6E24AF81-E987-4536-B2CE-D81103F7AC4E}" v="1" dt="2022-02-22T23:48:11.155"/>
    <p1510:client id="{7B30596E-2698-4FFC-9899-49D11455922B}" v="19" dt="2022-03-17T14:13:03.290"/>
    <p1510:client id="{D5FC8851-8A37-4250-B8B2-67D274056651}" v="1414" dt="2022-03-16T15:16:20.383"/>
    <p1510:client id="{DD2416F7-15FA-4F67-A9DE-F6940A9625F9}" v="325" dt="2022-02-22T21:52:05.003"/>
    <p1510:client id="{F9EB8C01-6FBD-4351-BEE3-E36EFD72353E}" v="353" dt="2022-02-22T21:16:30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07" autoAdjust="0"/>
  </p:normalViewPr>
  <p:slideViewPr>
    <p:cSldViewPr snapToGrid="0">
      <p:cViewPr varScale="1">
        <p:scale>
          <a:sx n="54" d="100"/>
          <a:sy n="54" d="100"/>
        </p:scale>
        <p:origin x="11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customschemas.google.com/relationships/presentationmetadata" Target="meta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ichiganschildren.org/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higanschildren.org/mikids/" TargetMode="External"/><Relationship Id="rId1" Type="http://schemas.openxmlformats.org/officeDocument/2006/relationships/hyperlink" Target="https://www.michiganschildren.org/download/24201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ichiganschildren.org/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higanschildren.org/mikids/" TargetMode="External"/><Relationship Id="rId1" Type="http://schemas.openxmlformats.org/officeDocument/2006/relationships/hyperlink" Target="https://www.michiganschildren.org/download/24201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8C2C7-FECB-42FF-9A2D-BAB5127E3F1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B9C95D-7FFE-4B8E-BA74-4BE06F6E710D}">
      <dgm:prSet/>
      <dgm:spPr/>
      <dgm:t>
        <a:bodyPr/>
        <a:lstStyle/>
        <a:p>
          <a:r>
            <a:rPr lang="en-US" dirty="0"/>
            <a:t>We will be recording today’s session </a:t>
          </a:r>
        </a:p>
      </dgm:t>
    </dgm:pt>
    <dgm:pt modelId="{7FCB6AFD-23FE-49F9-872B-0DF79DD4851F}" type="parTrans" cxnId="{43FFC506-7CE6-468E-AB40-9C17CC7D826A}">
      <dgm:prSet/>
      <dgm:spPr/>
      <dgm:t>
        <a:bodyPr/>
        <a:lstStyle/>
        <a:p>
          <a:endParaRPr lang="en-US"/>
        </a:p>
      </dgm:t>
    </dgm:pt>
    <dgm:pt modelId="{6255DEDF-CB1D-4FAC-8D72-78B086441F03}" type="sibTrans" cxnId="{43FFC506-7CE6-468E-AB40-9C17CC7D826A}">
      <dgm:prSet/>
      <dgm:spPr/>
      <dgm:t>
        <a:bodyPr/>
        <a:lstStyle/>
        <a:p>
          <a:endParaRPr lang="en-US"/>
        </a:p>
      </dgm:t>
    </dgm:pt>
    <dgm:pt modelId="{4E6E6A84-7A04-4C3C-9C2E-21DC6719CF76}">
      <dgm:prSet custT="1"/>
      <dgm:spPr/>
      <dgm:t>
        <a:bodyPr/>
        <a:lstStyle/>
        <a:p>
          <a:r>
            <a:rPr lang="en-US" sz="2700" dirty="0"/>
            <a:t>All our resources our available at </a:t>
          </a:r>
          <a:r>
            <a:rPr lang="en-US" sz="24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www.michiganschildren.org</a:t>
          </a:r>
          <a:endParaRPr lang="en-US" sz="2400" dirty="0">
            <a:solidFill>
              <a:schemeClr val="bg1"/>
            </a:solidFill>
          </a:endParaRPr>
        </a:p>
      </dgm:t>
    </dgm:pt>
    <dgm:pt modelId="{579DB5A6-E7B3-4572-A1B4-449DE9F529FD}" type="parTrans" cxnId="{C941A0E3-93BB-4B8D-B6A2-5C7090221C74}">
      <dgm:prSet/>
      <dgm:spPr/>
      <dgm:t>
        <a:bodyPr/>
        <a:lstStyle/>
        <a:p>
          <a:endParaRPr lang="en-US"/>
        </a:p>
      </dgm:t>
    </dgm:pt>
    <dgm:pt modelId="{1B64EAEA-A676-4C04-86C4-E0B86FD3F709}" type="sibTrans" cxnId="{C941A0E3-93BB-4B8D-B6A2-5C7090221C74}">
      <dgm:prSet/>
      <dgm:spPr/>
      <dgm:t>
        <a:bodyPr/>
        <a:lstStyle/>
        <a:p>
          <a:endParaRPr lang="en-US"/>
        </a:p>
      </dgm:t>
    </dgm:pt>
    <dgm:pt modelId="{F0CC65BA-608E-4850-912F-A10DC8932A67}">
      <dgm:prSet/>
      <dgm:spPr/>
      <dgm:t>
        <a:bodyPr/>
        <a:lstStyle/>
        <a:p>
          <a:r>
            <a:rPr lang="en-US" dirty="0"/>
            <a:t>Please put all questions and comments in the chat. Our staff will be monitoring. </a:t>
          </a:r>
        </a:p>
      </dgm:t>
    </dgm:pt>
    <dgm:pt modelId="{194FBA74-BF67-4001-BC17-360A20076069}" type="parTrans" cxnId="{D0405E2C-7DFD-45C7-86C6-54621355388D}">
      <dgm:prSet/>
      <dgm:spPr/>
      <dgm:t>
        <a:bodyPr/>
        <a:lstStyle/>
        <a:p>
          <a:endParaRPr lang="en-US"/>
        </a:p>
      </dgm:t>
    </dgm:pt>
    <dgm:pt modelId="{E65F2B81-A277-4C10-A3F2-51F11C6A7357}" type="sibTrans" cxnId="{D0405E2C-7DFD-45C7-86C6-54621355388D}">
      <dgm:prSet/>
      <dgm:spPr/>
      <dgm:t>
        <a:bodyPr/>
        <a:lstStyle/>
        <a:p>
          <a:endParaRPr lang="en-US"/>
        </a:p>
      </dgm:t>
    </dgm:pt>
    <dgm:pt modelId="{03257165-BE15-4B3C-8E0A-A227F2F7360E}" type="pres">
      <dgm:prSet presAssocID="{F248C2C7-FECB-42FF-9A2D-BAB5127E3F14}" presName="outerComposite" presStyleCnt="0">
        <dgm:presLayoutVars>
          <dgm:chMax val="5"/>
          <dgm:dir/>
          <dgm:resizeHandles val="exact"/>
        </dgm:presLayoutVars>
      </dgm:prSet>
      <dgm:spPr/>
    </dgm:pt>
    <dgm:pt modelId="{5159F7C2-6ACD-4D67-A891-DEAE9599A85B}" type="pres">
      <dgm:prSet presAssocID="{F248C2C7-FECB-42FF-9A2D-BAB5127E3F14}" presName="dummyMaxCanvas" presStyleCnt="0">
        <dgm:presLayoutVars/>
      </dgm:prSet>
      <dgm:spPr/>
    </dgm:pt>
    <dgm:pt modelId="{695086D7-24C8-4789-A924-9A4CB9F39113}" type="pres">
      <dgm:prSet presAssocID="{F248C2C7-FECB-42FF-9A2D-BAB5127E3F14}" presName="ThreeNodes_1" presStyleLbl="node1" presStyleIdx="0" presStyleCnt="3">
        <dgm:presLayoutVars>
          <dgm:bulletEnabled val="1"/>
        </dgm:presLayoutVars>
      </dgm:prSet>
      <dgm:spPr/>
    </dgm:pt>
    <dgm:pt modelId="{BE8A5CCC-B284-40B0-9139-2F9B288B32E9}" type="pres">
      <dgm:prSet presAssocID="{F248C2C7-FECB-42FF-9A2D-BAB5127E3F14}" presName="ThreeNodes_2" presStyleLbl="node1" presStyleIdx="1" presStyleCnt="3">
        <dgm:presLayoutVars>
          <dgm:bulletEnabled val="1"/>
        </dgm:presLayoutVars>
      </dgm:prSet>
      <dgm:spPr/>
    </dgm:pt>
    <dgm:pt modelId="{959C2211-0560-4738-A5DE-D4283E622B5B}" type="pres">
      <dgm:prSet presAssocID="{F248C2C7-FECB-42FF-9A2D-BAB5127E3F14}" presName="ThreeNodes_3" presStyleLbl="node1" presStyleIdx="2" presStyleCnt="3">
        <dgm:presLayoutVars>
          <dgm:bulletEnabled val="1"/>
        </dgm:presLayoutVars>
      </dgm:prSet>
      <dgm:spPr/>
    </dgm:pt>
    <dgm:pt modelId="{0E254E9A-CA27-463C-806B-A1900D20E166}" type="pres">
      <dgm:prSet presAssocID="{F248C2C7-FECB-42FF-9A2D-BAB5127E3F14}" presName="ThreeConn_1-2" presStyleLbl="fgAccFollowNode1" presStyleIdx="0" presStyleCnt="2">
        <dgm:presLayoutVars>
          <dgm:bulletEnabled val="1"/>
        </dgm:presLayoutVars>
      </dgm:prSet>
      <dgm:spPr/>
    </dgm:pt>
    <dgm:pt modelId="{3184BE6F-C34A-4965-A859-BEF671BFB072}" type="pres">
      <dgm:prSet presAssocID="{F248C2C7-FECB-42FF-9A2D-BAB5127E3F14}" presName="ThreeConn_2-3" presStyleLbl="fgAccFollowNode1" presStyleIdx="1" presStyleCnt="2">
        <dgm:presLayoutVars>
          <dgm:bulletEnabled val="1"/>
        </dgm:presLayoutVars>
      </dgm:prSet>
      <dgm:spPr/>
    </dgm:pt>
    <dgm:pt modelId="{01A68E80-71F6-49DA-B49F-F43CC525422A}" type="pres">
      <dgm:prSet presAssocID="{F248C2C7-FECB-42FF-9A2D-BAB5127E3F14}" presName="ThreeNodes_1_text" presStyleLbl="node1" presStyleIdx="2" presStyleCnt="3">
        <dgm:presLayoutVars>
          <dgm:bulletEnabled val="1"/>
        </dgm:presLayoutVars>
      </dgm:prSet>
      <dgm:spPr/>
    </dgm:pt>
    <dgm:pt modelId="{5CF7244C-3A07-44CA-A668-B0A1D9A6A3AD}" type="pres">
      <dgm:prSet presAssocID="{F248C2C7-FECB-42FF-9A2D-BAB5127E3F14}" presName="ThreeNodes_2_text" presStyleLbl="node1" presStyleIdx="2" presStyleCnt="3">
        <dgm:presLayoutVars>
          <dgm:bulletEnabled val="1"/>
        </dgm:presLayoutVars>
      </dgm:prSet>
      <dgm:spPr/>
    </dgm:pt>
    <dgm:pt modelId="{1724958C-24CD-442A-9E6F-8227AF5F64C9}" type="pres">
      <dgm:prSet presAssocID="{F248C2C7-FECB-42FF-9A2D-BAB5127E3F1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3FFC506-7CE6-468E-AB40-9C17CC7D826A}" srcId="{F248C2C7-FECB-42FF-9A2D-BAB5127E3F14}" destId="{B6B9C95D-7FFE-4B8E-BA74-4BE06F6E710D}" srcOrd="0" destOrd="0" parTransId="{7FCB6AFD-23FE-49F9-872B-0DF79DD4851F}" sibTransId="{6255DEDF-CB1D-4FAC-8D72-78B086441F03}"/>
    <dgm:cxn modelId="{1D9CBF0C-0E18-455D-B76E-273FA63F4D01}" type="presOf" srcId="{4E6E6A84-7A04-4C3C-9C2E-21DC6719CF76}" destId="{BE8A5CCC-B284-40B0-9139-2F9B288B32E9}" srcOrd="0" destOrd="0" presId="urn:microsoft.com/office/officeart/2005/8/layout/vProcess5"/>
    <dgm:cxn modelId="{21A9FF15-904A-4B79-B650-799B1D5A6549}" type="presOf" srcId="{1B64EAEA-A676-4C04-86C4-E0B86FD3F709}" destId="{3184BE6F-C34A-4965-A859-BEF671BFB072}" srcOrd="0" destOrd="0" presId="urn:microsoft.com/office/officeart/2005/8/layout/vProcess5"/>
    <dgm:cxn modelId="{D43A881A-081E-4198-ACE0-6D26FEC71234}" type="presOf" srcId="{4E6E6A84-7A04-4C3C-9C2E-21DC6719CF76}" destId="{5CF7244C-3A07-44CA-A668-B0A1D9A6A3AD}" srcOrd="1" destOrd="0" presId="urn:microsoft.com/office/officeart/2005/8/layout/vProcess5"/>
    <dgm:cxn modelId="{3B97A61E-34D5-411E-B88E-F829A95FAC00}" type="presOf" srcId="{6255DEDF-CB1D-4FAC-8D72-78B086441F03}" destId="{0E254E9A-CA27-463C-806B-A1900D20E166}" srcOrd="0" destOrd="0" presId="urn:microsoft.com/office/officeart/2005/8/layout/vProcess5"/>
    <dgm:cxn modelId="{D0405E2C-7DFD-45C7-86C6-54621355388D}" srcId="{F248C2C7-FECB-42FF-9A2D-BAB5127E3F14}" destId="{F0CC65BA-608E-4850-912F-A10DC8932A67}" srcOrd="2" destOrd="0" parTransId="{194FBA74-BF67-4001-BC17-360A20076069}" sibTransId="{E65F2B81-A277-4C10-A3F2-51F11C6A7357}"/>
    <dgm:cxn modelId="{C30B075B-8CF8-47A0-B38C-D7C680402D90}" type="presOf" srcId="{B6B9C95D-7FFE-4B8E-BA74-4BE06F6E710D}" destId="{01A68E80-71F6-49DA-B49F-F43CC525422A}" srcOrd="1" destOrd="0" presId="urn:microsoft.com/office/officeart/2005/8/layout/vProcess5"/>
    <dgm:cxn modelId="{DB025662-DC8D-49C8-8A13-44A4796A306E}" type="presOf" srcId="{B6B9C95D-7FFE-4B8E-BA74-4BE06F6E710D}" destId="{695086D7-24C8-4789-A924-9A4CB9F39113}" srcOrd="0" destOrd="0" presId="urn:microsoft.com/office/officeart/2005/8/layout/vProcess5"/>
    <dgm:cxn modelId="{1AAF4D6C-21AD-4DDD-BCC8-7C1FB27E78CD}" type="presOf" srcId="{F248C2C7-FECB-42FF-9A2D-BAB5127E3F14}" destId="{03257165-BE15-4B3C-8E0A-A227F2F7360E}" srcOrd="0" destOrd="0" presId="urn:microsoft.com/office/officeart/2005/8/layout/vProcess5"/>
    <dgm:cxn modelId="{59E25A70-8984-47CF-9AC7-409BEDEFF4B3}" type="presOf" srcId="{F0CC65BA-608E-4850-912F-A10DC8932A67}" destId="{959C2211-0560-4738-A5DE-D4283E622B5B}" srcOrd="0" destOrd="0" presId="urn:microsoft.com/office/officeart/2005/8/layout/vProcess5"/>
    <dgm:cxn modelId="{501A70A9-9B45-46ED-A18A-5169EAE4CC3C}" type="presOf" srcId="{F0CC65BA-608E-4850-912F-A10DC8932A67}" destId="{1724958C-24CD-442A-9E6F-8227AF5F64C9}" srcOrd="1" destOrd="0" presId="urn:microsoft.com/office/officeart/2005/8/layout/vProcess5"/>
    <dgm:cxn modelId="{C941A0E3-93BB-4B8D-B6A2-5C7090221C74}" srcId="{F248C2C7-FECB-42FF-9A2D-BAB5127E3F14}" destId="{4E6E6A84-7A04-4C3C-9C2E-21DC6719CF76}" srcOrd="1" destOrd="0" parTransId="{579DB5A6-E7B3-4572-A1B4-449DE9F529FD}" sibTransId="{1B64EAEA-A676-4C04-86C4-E0B86FD3F709}"/>
    <dgm:cxn modelId="{4F3E0DDC-9C16-4B64-8D68-8988DAB6B978}" type="presParOf" srcId="{03257165-BE15-4B3C-8E0A-A227F2F7360E}" destId="{5159F7C2-6ACD-4D67-A891-DEAE9599A85B}" srcOrd="0" destOrd="0" presId="urn:microsoft.com/office/officeart/2005/8/layout/vProcess5"/>
    <dgm:cxn modelId="{45D32EF3-C118-4E21-B76C-3210B38F2F79}" type="presParOf" srcId="{03257165-BE15-4B3C-8E0A-A227F2F7360E}" destId="{695086D7-24C8-4789-A924-9A4CB9F39113}" srcOrd="1" destOrd="0" presId="urn:microsoft.com/office/officeart/2005/8/layout/vProcess5"/>
    <dgm:cxn modelId="{EA19CDE8-7047-4967-863E-1BE80DA75E11}" type="presParOf" srcId="{03257165-BE15-4B3C-8E0A-A227F2F7360E}" destId="{BE8A5CCC-B284-40B0-9139-2F9B288B32E9}" srcOrd="2" destOrd="0" presId="urn:microsoft.com/office/officeart/2005/8/layout/vProcess5"/>
    <dgm:cxn modelId="{584E7B73-5B1B-4428-89E1-964E2FED11E2}" type="presParOf" srcId="{03257165-BE15-4B3C-8E0A-A227F2F7360E}" destId="{959C2211-0560-4738-A5DE-D4283E622B5B}" srcOrd="3" destOrd="0" presId="urn:microsoft.com/office/officeart/2005/8/layout/vProcess5"/>
    <dgm:cxn modelId="{0AD2D896-B932-459F-9305-CBE0C618137B}" type="presParOf" srcId="{03257165-BE15-4B3C-8E0A-A227F2F7360E}" destId="{0E254E9A-CA27-463C-806B-A1900D20E166}" srcOrd="4" destOrd="0" presId="urn:microsoft.com/office/officeart/2005/8/layout/vProcess5"/>
    <dgm:cxn modelId="{BC2947CF-14DB-4B74-A343-9A19750D443B}" type="presParOf" srcId="{03257165-BE15-4B3C-8E0A-A227F2F7360E}" destId="{3184BE6F-C34A-4965-A859-BEF671BFB072}" srcOrd="5" destOrd="0" presId="urn:microsoft.com/office/officeart/2005/8/layout/vProcess5"/>
    <dgm:cxn modelId="{69266307-F5DF-4D01-B2F4-A6C6F3760F42}" type="presParOf" srcId="{03257165-BE15-4B3C-8E0A-A227F2F7360E}" destId="{01A68E80-71F6-49DA-B49F-F43CC525422A}" srcOrd="6" destOrd="0" presId="urn:microsoft.com/office/officeart/2005/8/layout/vProcess5"/>
    <dgm:cxn modelId="{30CAA39A-B92E-48CB-BC45-76D0D9EA3FF7}" type="presParOf" srcId="{03257165-BE15-4B3C-8E0A-A227F2F7360E}" destId="{5CF7244C-3A07-44CA-A668-B0A1D9A6A3AD}" srcOrd="7" destOrd="0" presId="urn:microsoft.com/office/officeart/2005/8/layout/vProcess5"/>
    <dgm:cxn modelId="{D65B6C7E-8450-4D37-B3F5-B4FE9C1032AB}" type="presParOf" srcId="{03257165-BE15-4B3C-8E0A-A227F2F7360E}" destId="{1724958C-24CD-442A-9E6F-8227AF5F64C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A7C9E7-9E6A-4945-846A-FFC06436D99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BC0939-4535-4D78-8BE7-AE4471574662}">
      <dgm:prSet custT="1"/>
      <dgm:spPr/>
      <dgm:t>
        <a:bodyPr/>
        <a:lstStyle/>
        <a:p>
          <a:pPr rtl="0"/>
          <a:r>
            <a:rPr lang="en-US" sz="3500" b="0" dirty="0">
              <a:solidFill>
                <a:schemeClr val="bg1"/>
              </a:solidFill>
              <a:latin typeface="Trebuchet MS" panose="020B0603020202020204"/>
            </a:rPr>
            <a:t>See our recommendations in our brief</a:t>
          </a:r>
          <a:r>
            <a:rPr lang="en-US" sz="3500" b="0" dirty="0">
              <a:solidFill>
                <a:schemeClr val="bg1"/>
              </a:solidFill>
            </a:rPr>
            <a:t>: </a:t>
          </a:r>
          <a:r>
            <a:rPr lang="en-US" sz="3500" b="0" dirty="0">
              <a:solidFill>
                <a:schemeClr val="bg1"/>
              </a:solidFill>
              <a:latin typeface="Trebuchet MS" panose="020B0603020202020204"/>
              <a:hlinkClick xmlns:r="http://schemas.openxmlformats.org/officeDocument/2006/relationships" r:id="rId1"/>
            </a:rPr>
            <a:t>Navigating Tax Reform in Michigan</a:t>
          </a:r>
          <a:endParaRPr lang="en-US" sz="3500" b="0" dirty="0">
            <a:solidFill>
              <a:schemeClr val="bg1"/>
            </a:solidFill>
            <a:hlinkClick xmlns:r="http://schemas.openxmlformats.org/officeDocument/2006/relationships" r:id="rId1"/>
          </a:endParaRPr>
        </a:p>
      </dgm:t>
    </dgm:pt>
    <dgm:pt modelId="{969AA28A-2AAC-494E-8160-E01CB8C160C0}" type="parTrans" cxnId="{5694BAEC-1B14-4B2F-A913-33C727A5A707}">
      <dgm:prSet/>
      <dgm:spPr/>
      <dgm:t>
        <a:bodyPr/>
        <a:lstStyle/>
        <a:p>
          <a:endParaRPr lang="en-US"/>
        </a:p>
      </dgm:t>
    </dgm:pt>
    <dgm:pt modelId="{4DD3FA10-2DB9-462E-85CF-2E93FFC70EA6}" type="sibTrans" cxnId="{5694BAEC-1B14-4B2F-A913-33C727A5A707}">
      <dgm:prSet/>
      <dgm:spPr/>
      <dgm:t>
        <a:bodyPr/>
        <a:lstStyle/>
        <a:p>
          <a:endParaRPr lang="en-US"/>
        </a:p>
      </dgm:t>
    </dgm:pt>
    <dgm:pt modelId="{C0A09695-51DE-49BA-A9F3-D55E8D4358B6}">
      <dgm:prSet custT="1"/>
      <dgm:spPr/>
      <dgm:t>
        <a:bodyPr/>
        <a:lstStyle/>
        <a:p>
          <a:pPr algn="l"/>
          <a:r>
            <a:rPr lang="en-US" sz="3500" dirty="0">
              <a:solidFill>
                <a:schemeClr val="bg1"/>
              </a:solidFill>
              <a:hlinkClick xmlns:r="http://schemas.openxmlformats.org/officeDocument/2006/relationships" r:id="rId2"/>
            </a:rPr>
            <a:t>See our Polling</a:t>
          </a:r>
          <a:r>
            <a:rPr lang="en-US" sz="3500" dirty="0">
              <a:solidFill>
                <a:schemeClr val="bg1"/>
              </a:solidFill>
            </a:rPr>
            <a:t> on Voter Support for Investments in Kids</a:t>
          </a:r>
        </a:p>
      </dgm:t>
    </dgm:pt>
    <dgm:pt modelId="{1598651A-EA97-4332-BB97-07A23FCA2ED4}" type="parTrans" cxnId="{1C803111-123C-4BFE-9374-EF86EBA6A402}">
      <dgm:prSet/>
      <dgm:spPr/>
      <dgm:t>
        <a:bodyPr/>
        <a:lstStyle/>
        <a:p>
          <a:endParaRPr lang="en-US"/>
        </a:p>
      </dgm:t>
    </dgm:pt>
    <dgm:pt modelId="{301DF192-A886-48F8-A97B-724AE5898782}" type="sibTrans" cxnId="{1C803111-123C-4BFE-9374-EF86EBA6A402}">
      <dgm:prSet/>
      <dgm:spPr/>
      <dgm:t>
        <a:bodyPr/>
        <a:lstStyle/>
        <a:p>
          <a:endParaRPr lang="en-US"/>
        </a:p>
      </dgm:t>
    </dgm:pt>
    <dgm:pt modelId="{A222C4D4-6229-4A29-BA33-5BE70E7B3F20}" type="pres">
      <dgm:prSet presAssocID="{76A7C9E7-9E6A-4945-846A-FFC06436D994}" presName="linear" presStyleCnt="0">
        <dgm:presLayoutVars>
          <dgm:animLvl val="lvl"/>
          <dgm:resizeHandles val="exact"/>
        </dgm:presLayoutVars>
      </dgm:prSet>
      <dgm:spPr/>
    </dgm:pt>
    <dgm:pt modelId="{23675531-345F-41F5-B4E8-60934E0411F6}" type="pres">
      <dgm:prSet presAssocID="{17BC0939-4535-4D78-8BE7-AE447157466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88F2472-E841-45EF-A8B5-7B5127082054}" type="pres">
      <dgm:prSet presAssocID="{4DD3FA10-2DB9-462E-85CF-2E93FFC70EA6}" presName="spacer" presStyleCnt="0"/>
      <dgm:spPr/>
    </dgm:pt>
    <dgm:pt modelId="{EC969A3E-6F38-4F37-96AC-134EAC7D76F9}" type="pres">
      <dgm:prSet presAssocID="{C0A09695-51DE-49BA-A9F3-D55E8D4358B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C803111-123C-4BFE-9374-EF86EBA6A402}" srcId="{76A7C9E7-9E6A-4945-846A-FFC06436D994}" destId="{C0A09695-51DE-49BA-A9F3-D55E8D4358B6}" srcOrd="1" destOrd="0" parTransId="{1598651A-EA97-4332-BB97-07A23FCA2ED4}" sibTransId="{301DF192-A886-48F8-A97B-724AE5898782}"/>
    <dgm:cxn modelId="{35F67D40-2588-4D66-B8B3-B4DEDC8B978B}" type="presOf" srcId="{76A7C9E7-9E6A-4945-846A-FFC06436D994}" destId="{A222C4D4-6229-4A29-BA33-5BE70E7B3F20}" srcOrd="0" destOrd="0" presId="urn:microsoft.com/office/officeart/2005/8/layout/vList2"/>
    <dgm:cxn modelId="{BEBFA38E-352E-4FBD-9562-CEC8FD8A5826}" type="presOf" srcId="{C0A09695-51DE-49BA-A9F3-D55E8D4358B6}" destId="{EC969A3E-6F38-4F37-96AC-134EAC7D76F9}" srcOrd="0" destOrd="0" presId="urn:microsoft.com/office/officeart/2005/8/layout/vList2"/>
    <dgm:cxn modelId="{4A16B791-FFFB-4E9E-B9CF-50865F76CEF8}" type="presOf" srcId="{17BC0939-4535-4D78-8BE7-AE4471574662}" destId="{23675531-345F-41F5-B4E8-60934E0411F6}" srcOrd="0" destOrd="0" presId="urn:microsoft.com/office/officeart/2005/8/layout/vList2"/>
    <dgm:cxn modelId="{5694BAEC-1B14-4B2F-A913-33C727A5A707}" srcId="{76A7C9E7-9E6A-4945-846A-FFC06436D994}" destId="{17BC0939-4535-4D78-8BE7-AE4471574662}" srcOrd="0" destOrd="0" parTransId="{969AA28A-2AAC-494E-8160-E01CB8C160C0}" sibTransId="{4DD3FA10-2DB9-462E-85CF-2E93FFC70EA6}"/>
    <dgm:cxn modelId="{5BFF2704-E5D1-474D-9DCA-3D4B2FC2A92D}" type="presParOf" srcId="{A222C4D4-6229-4A29-BA33-5BE70E7B3F20}" destId="{23675531-345F-41F5-B4E8-60934E0411F6}" srcOrd="0" destOrd="0" presId="urn:microsoft.com/office/officeart/2005/8/layout/vList2"/>
    <dgm:cxn modelId="{FD9B088C-7078-459C-A79B-D88B8C2B2C51}" type="presParOf" srcId="{A222C4D4-6229-4A29-BA33-5BE70E7B3F20}" destId="{288F2472-E841-45EF-A8B5-7B5127082054}" srcOrd="1" destOrd="0" presId="urn:microsoft.com/office/officeart/2005/8/layout/vList2"/>
    <dgm:cxn modelId="{12CD87A5-457D-407D-B24D-CEE2EFD35352}" type="presParOf" srcId="{A222C4D4-6229-4A29-BA33-5BE70E7B3F20}" destId="{EC969A3E-6F38-4F37-96AC-134EAC7D76F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086D7-24C8-4789-A924-9A4CB9F39113}">
      <dsp:nvSpPr>
        <dsp:cNvPr id="0" name=""/>
        <dsp:cNvSpPr/>
      </dsp:nvSpPr>
      <dsp:spPr>
        <a:xfrm>
          <a:off x="0" y="0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We will be recording today’s session </a:t>
          </a:r>
        </a:p>
      </dsp:txBody>
      <dsp:txXfrm>
        <a:off x="35968" y="35968"/>
        <a:ext cx="6850257" cy="1156108"/>
      </dsp:txXfrm>
    </dsp:sp>
    <dsp:sp modelId="{BE8A5CCC-B284-40B0-9139-2F9B288B32E9}">
      <dsp:nvSpPr>
        <dsp:cNvPr id="0" name=""/>
        <dsp:cNvSpPr/>
      </dsp:nvSpPr>
      <dsp:spPr>
        <a:xfrm>
          <a:off x="721359" y="1432718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729781"/>
            <a:satOff val="-6367"/>
            <a:lumOff val="-823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All our resources our available at </a:t>
          </a:r>
          <a:r>
            <a:rPr lang="en-US" sz="24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www.michiganschildren.org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757327" y="1468686"/>
        <a:ext cx="6583888" cy="1156108"/>
      </dsp:txXfrm>
    </dsp:sp>
    <dsp:sp modelId="{959C2211-0560-4738-A5DE-D4283E622B5B}">
      <dsp:nvSpPr>
        <dsp:cNvPr id="0" name=""/>
        <dsp:cNvSpPr/>
      </dsp:nvSpPr>
      <dsp:spPr>
        <a:xfrm>
          <a:off x="1442719" y="2865437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1459563"/>
            <a:satOff val="-12734"/>
            <a:lumOff val="-1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Please put all questions and comments in the chat. Our staff will be monitoring. </a:t>
          </a:r>
        </a:p>
      </dsp:txBody>
      <dsp:txXfrm>
        <a:off x="1478687" y="2901405"/>
        <a:ext cx="6583888" cy="1156108"/>
      </dsp:txXfrm>
    </dsp:sp>
    <dsp:sp modelId="{0E254E9A-CA27-463C-806B-A1900D20E166}">
      <dsp:nvSpPr>
        <dsp:cNvPr id="0" name=""/>
        <dsp:cNvSpPr/>
      </dsp:nvSpPr>
      <dsp:spPr>
        <a:xfrm>
          <a:off x="7377184" y="931267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56785" y="931267"/>
        <a:ext cx="439026" cy="600667"/>
      </dsp:txXfrm>
    </dsp:sp>
    <dsp:sp modelId="{3184BE6F-C34A-4965-A859-BEF671BFB072}">
      <dsp:nvSpPr>
        <dsp:cNvPr id="0" name=""/>
        <dsp:cNvSpPr/>
      </dsp:nvSpPr>
      <dsp:spPr>
        <a:xfrm>
          <a:off x="8098544" y="2355798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200117"/>
            <a:satOff val="-15386"/>
            <a:lumOff val="-387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200117"/>
              <a:satOff val="-15386"/>
              <a:lumOff val="-38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78145" y="2355798"/>
        <a:ext cx="439026" cy="600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75531-345F-41F5-B4E8-60934E0411F6}">
      <dsp:nvSpPr>
        <dsp:cNvPr id="0" name=""/>
        <dsp:cNvSpPr/>
      </dsp:nvSpPr>
      <dsp:spPr>
        <a:xfrm>
          <a:off x="0" y="454769"/>
          <a:ext cx="6692813" cy="18632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kern="1200" dirty="0">
              <a:solidFill>
                <a:schemeClr val="bg1"/>
              </a:solidFill>
              <a:latin typeface="Trebuchet MS" panose="020B0603020202020204"/>
            </a:rPr>
            <a:t>See our recommendations in our brief</a:t>
          </a:r>
          <a:r>
            <a:rPr lang="en-US" sz="3500" b="0" kern="1200" dirty="0">
              <a:solidFill>
                <a:schemeClr val="bg1"/>
              </a:solidFill>
            </a:rPr>
            <a:t>: </a:t>
          </a:r>
          <a:r>
            <a:rPr lang="en-US" sz="3500" b="0" kern="1200" dirty="0">
              <a:solidFill>
                <a:schemeClr val="bg1"/>
              </a:solidFill>
              <a:latin typeface="Trebuchet MS" panose="020B0603020202020204"/>
              <a:hlinkClick xmlns:r="http://schemas.openxmlformats.org/officeDocument/2006/relationships" r:id="rId1"/>
            </a:rPr>
            <a:t>Navigating Tax Reform in Michigan</a:t>
          </a:r>
          <a:endParaRPr lang="en-US" sz="3500" b="0" kern="1200" dirty="0">
            <a:solidFill>
              <a:schemeClr val="bg1"/>
            </a:solidFill>
            <a:hlinkClick xmlns:r="http://schemas.openxmlformats.org/officeDocument/2006/relationships" r:id="rId1"/>
          </a:endParaRPr>
        </a:p>
      </dsp:txBody>
      <dsp:txXfrm>
        <a:off x="90955" y="545724"/>
        <a:ext cx="6510903" cy="1681315"/>
      </dsp:txXfrm>
    </dsp:sp>
    <dsp:sp modelId="{EC969A3E-6F38-4F37-96AC-134EAC7D76F9}">
      <dsp:nvSpPr>
        <dsp:cNvPr id="0" name=""/>
        <dsp:cNvSpPr/>
      </dsp:nvSpPr>
      <dsp:spPr>
        <a:xfrm>
          <a:off x="0" y="2505195"/>
          <a:ext cx="6692813" cy="1863225"/>
        </a:xfrm>
        <a:prstGeom prst="roundRect">
          <a:avLst/>
        </a:prstGeom>
        <a:gradFill rotWithShape="0">
          <a:gsLst>
            <a:gs pos="0">
              <a:schemeClr val="accent2">
                <a:hueOff val="-1459563"/>
                <a:satOff val="-12734"/>
                <a:lumOff val="-16471"/>
                <a:alphaOff val="0"/>
                <a:tint val="96000"/>
                <a:lumMod val="100000"/>
              </a:schemeClr>
            </a:gs>
            <a:gs pos="78000">
              <a:schemeClr val="accent2">
                <a:hueOff val="-1459563"/>
                <a:satOff val="-12734"/>
                <a:lumOff val="-1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bg1"/>
              </a:solidFill>
              <a:hlinkClick xmlns:r="http://schemas.openxmlformats.org/officeDocument/2006/relationships" r:id="rId2"/>
            </a:rPr>
            <a:t>See our Polling</a:t>
          </a:r>
          <a:r>
            <a:rPr lang="en-US" sz="3500" kern="1200" dirty="0">
              <a:solidFill>
                <a:schemeClr val="bg1"/>
              </a:solidFill>
            </a:rPr>
            <a:t> on Voter Support for Investments in Kids</a:t>
          </a:r>
        </a:p>
      </dsp:txBody>
      <dsp:txXfrm>
        <a:off x="90955" y="2596150"/>
        <a:ext cx="6510903" cy="1681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5485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58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$33 million for GSRP includes </a:t>
            </a:r>
          </a:p>
          <a:p>
            <a:pPr>
              <a:buNone/>
            </a:pPr>
            <a:endParaRPr lang="en-US" sz="1000" dirty="0">
              <a:latin typeface="Calibri"/>
              <a:cs typeface="Calibri"/>
            </a:endParaRPr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Great Start Collaboratives across the state bring together stakeholders in early childhood to address the needs of children. They</a:t>
            </a:r>
            <a:endParaRPr lang="en-US" sz="1000" dirty="0"/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connect families to early education programs and give support to early childhood providers </a:t>
            </a:r>
            <a:endParaRPr lang="en-US" sz="1000" dirty="0"/>
          </a:p>
          <a:p>
            <a:pPr>
              <a:buNone/>
            </a:pPr>
            <a:endParaRPr lang="en-US" sz="1000" dirty="0">
              <a:latin typeface="Calibri"/>
              <a:cs typeface="Calibri"/>
            </a:endParaRPr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Include child care teachers in educator retention bonuses</a:t>
            </a:r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- confirm the details on cc teachers and hero pay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All of these investments add up to </a:t>
            </a:r>
            <a:r>
              <a:rPr lang="en-US" dirty="0"/>
              <a:t>about $75 million total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615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$33 million for GSRP includes </a:t>
            </a:r>
          </a:p>
          <a:p>
            <a:pPr>
              <a:buNone/>
            </a:pPr>
            <a:endParaRPr lang="en-US" sz="1000" dirty="0">
              <a:latin typeface="Calibri"/>
              <a:cs typeface="Calibri"/>
            </a:endParaRPr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Great Start Collaboratives across the state bring together stakeholders in early childhood to address the needs of children. They</a:t>
            </a:r>
            <a:endParaRPr lang="en-US" sz="1000" dirty="0"/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connect families to early education programs and give support to early childhood providers </a:t>
            </a:r>
            <a:endParaRPr lang="en-US" sz="1000" dirty="0"/>
          </a:p>
          <a:p>
            <a:pPr>
              <a:buNone/>
            </a:pPr>
            <a:endParaRPr lang="en-US" sz="1000" dirty="0">
              <a:latin typeface="Calibri"/>
              <a:cs typeface="Calibri"/>
            </a:endParaRPr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Include child care teachers in educator retention bonuses</a:t>
            </a:r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- confirm the details on cc teachers and hero pay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All of these investments add up to </a:t>
            </a:r>
            <a:r>
              <a:rPr lang="en-US" dirty="0"/>
              <a:t>about $75 million total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7609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$33 million for GSRP includes </a:t>
            </a:r>
          </a:p>
          <a:p>
            <a:pPr>
              <a:buNone/>
            </a:pPr>
            <a:endParaRPr lang="en-US" sz="1000" dirty="0">
              <a:latin typeface="Calibri"/>
              <a:cs typeface="Calibri"/>
            </a:endParaRPr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Great Start Collaboratives across the state bring together stakeholders in early childhood to address the needs of children. They</a:t>
            </a:r>
            <a:endParaRPr lang="en-US" sz="1000" dirty="0"/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connect families to early education programs and give support to early childhood providers </a:t>
            </a:r>
            <a:endParaRPr lang="en-US" sz="1000" dirty="0"/>
          </a:p>
          <a:p>
            <a:pPr>
              <a:buNone/>
            </a:pPr>
            <a:endParaRPr lang="en-US" sz="1000" dirty="0">
              <a:latin typeface="Calibri"/>
              <a:cs typeface="Calibri"/>
            </a:endParaRPr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Include child care teachers in educator retention bonuses</a:t>
            </a:r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- confirm the details on cc teachers and hero pay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All of these investments add up to </a:t>
            </a:r>
            <a:r>
              <a:rPr lang="en-US" dirty="0"/>
              <a:t>about $75 million total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811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$33 million for GSRP includes </a:t>
            </a:r>
          </a:p>
          <a:p>
            <a:pPr>
              <a:buNone/>
            </a:pPr>
            <a:endParaRPr lang="en-US" sz="1000" dirty="0">
              <a:latin typeface="Calibri"/>
              <a:cs typeface="Calibri"/>
            </a:endParaRPr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Great Start Collaboratives across the state bring together stakeholders in early childhood to address the needs of children. They</a:t>
            </a:r>
            <a:endParaRPr lang="en-US" sz="1000" dirty="0"/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connect families to early education programs and give support to early childhood providers </a:t>
            </a:r>
            <a:endParaRPr lang="en-US" sz="1000" dirty="0"/>
          </a:p>
          <a:p>
            <a:pPr>
              <a:buNone/>
            </a:pPr>
            <a:endParaRPr lang="en-US" sz="1000" dirty="0">
              <a:latin typeface="Calibri"/>
              <a:cs typeface="Calibri"/>
            </a:endParaRPr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Include child care teachers in educator retention bonuses</a:t>
            </a:r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- confirm the details on cc teachers and hero pay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All of these investments add up to </a:t>
            </a:r>
            <a:r>
              <a:rPr lang="en-US" dirty="0"/>
              <a:t>about $75 million total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6189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19c7b684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is going to be doing this?</a:t>
            </a:r>
            <a:endParaRPr/>
          </a:p>
        </p:txBody>
      </p:sp>
      <p:sp>
        <p:nvSpPr>
          <p:cNvPr id="134" name="Google Shape;134;gb19c7b684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85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7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825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09699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386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98006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406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71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9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9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7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1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906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8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0" y="4357198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870734" y="6203680"/>
            <a:ext cx="10180696" cy="33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>
              <a:buSzPts val="2790"/>
            </a:pPr>
            <a:r>
              <a:rPr lang="en-US" sz="3900" dirty="0">
                <a:solidFill>
                  <a:schemeClr val="tx1"/>
                </a:solidFill>
              </a:rPr>
              <a:t>What Advocates Need to Know: </a:t>
            </a:r>
            <a:br>
              <a:rPr lang="en-US" sz="3900" dirty="0"/>
            </a:br>
            <a:r>
              <a:rPr lang="en-US" sz="3900" dirty="0">
                <a:solidFill>
                  <a:schemeClr val="tx1"/>
                </a:solidFill>
              </a:rPr>
              <a:t>Tax Plans and the State Budget</a:t>
            </a:r>
            <a:br>
              <a:rPr lang="en-US" sz="5300" dirty="0"/>
            </a:br>
            <a:endParaRPr lang="en-US" sz="5300">
              <a:solidFill>
                <a:schemeClr val="tx1"/>
              </a:solidFill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214797" y="5666792"/>
            <a:ext cx="10180696" cy="54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SzPts val="2200"/>
            </a:pPr>
            <a:r>
              <a:rPr lang="en-US" dirty="0"/>
              <a:t>Lunch and Learn: March 2022</a:t>
            </a:r>
            <a:endParaRPr dirty="0"/>
          </a:p>
        </p:txBody>
      </p:sp>
      <p:pic>
        <p:nvPicPr>
          <p:cNvPr id="98" name="Google Shape;98;p1" descr="https://www.michiganschildren.org/wp-content/uploads/2020/01/MC-Home-page-image_v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5138" y="476134"/>
            <a:ext cx="8891887" cy="3556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70E4-06E5-402A-AC5D-D4D43703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Tax Reform in Michigan</a:t>
            </a:r>
            <a:br>
              <a:rPr lang="en-US" dirty="0"/>
            </a:br>
            <a:r>
              <a:rPr lang="en-US" sz="2800" i="1" dirty="0"/>
              <a:t>The Proposals: Earned Income Tax Credit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E133-635A-47C9-B353-9552F992F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80184"/>
            <a:ext cx="9226588" cy="44473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Governor's Plan would grow EITC from 6% to 20% immediately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Senate Bill 417 would grow EITC to 30% by 2024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Some states have an EITC over 50% of the federal credit</a:t>
            </a:r>
            <a:br>
              <a:rPr lang="en-US" dirty="0">
                <a:ea typeface="+mn-lt"/>
                <a:cs typeface="+mn-lt"/>
              </a:rPr>
            </a:br>
            <a:endParaRPr lang="en-US"/>
          </a:p>
          <a:p>
            <a:r>
              <a:rPr lang="en-US" dirty="0">
                <a:ea typeface="+mn-lt"/>
                <a:cs typeface="+mn-lt"/>
              </a:rPr>
              <a:t>Neither proposal expands the age threshold for childless EITC beyond ages 19-65</a:t>
            </a:r>
            <a:endParaRPr lang="en-US" dirty="0"/>
          </a:p>
          <a:p>
            <a:pPr lvl="1"/>
            <a:r>
              <a:rPr lang="en-US" dirty="0"/>
              <a:t>The youngest workers are often in the lowest-earning years of their career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5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70E4-06E5-402A-AC5D-D4D43703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789708" cy="1320800"/>
          </a:xfrm>
        </p:spPr>
        <p:txBody>
          <a:bodyPr>
            <a:normAutofit/>
          </a:bodyPr>
          <a:lstStyle/>
          <a:p>
            <a:r>
              <a:rPr lang="en-US" dirty="0"/>
              <a:t>Navigating Tax Reform in Michigan</a:t>
            </a:r>
            <a:br>
              <a:rPr lang="en-US" dirty="0"/>
            </a:br>
            <a:r>
              <a:rPr lang="en-US" sz="2800" i="1" dirty="0"/>
              <a:t>The Proposals: Non-Refundable Dependent Tax Credit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E133-635A-47C9-B353-9552F992F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80184"/>
            <a:ext cx="9226588" cy="44473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Legislature’s Plan: $500 tax credit to tax filers for each dependent under the age of 19 of the taxpayer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No income cap means most wealthy families get a hand out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Non-refundable = families who do not earn enough to owe taxes after other deductions would not receive support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BB3D-C2E5-46B9-A014-758C9ED2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98" y="986387"/>
            <a:ext cx="4037408" cy="1278466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ea typeface="+mj-lt"/>
                <a:cs typeface="+mj-lt"/>
              </a:rPr>
              <a:t>Prioritizing Youth, Families, and Equity in Tax Reform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0C78A-A7F3-436D-973F-A657BABB6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4478" y="1512629"/>
            <a:ext cx="3854528" cy="35902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Lou Glazer</a:t>
            </a:r>
            <a:br>
              <a:rPr lang="en-US" dirty="0"/>
            </a:br>
            <a:r>
              <a:rPr lang="en-US" dirty="0"/>
              <a:t>President, Michigan Future, Inc.</a:t>
            </a:r>
          </a:p>
          <a:p>
            <a:r>
              <a:rPr lang="en-US" dirty="0">
                <a:ea typeface="+mn-lt"/>
                <a:cs typeface="+mn-lt"/>
              </a:rPr>
              <a:t>Matt Gillard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President &amp; CEO, Michigan's Children</a:t>
            </a:r>
            <a:endParaRPr lang="en-US" dirty="0"/>
          </a:p>
        </p:txBody>
      </p:sp>
      <p:pic>
        <p:nvPicPr>
          <p:cNvPr id="3" name="Picture 5" descr="A picture containing person, person, suit, wearing&#10;&#10;Description automatically generated">
            <a:extLst>
              <a:ext uri="{FF2B5EF4-FFF2-40B4-BE49-F238E27FC236}">
                <a16:creationId xmlns:a16="http://schemas.microsoft.com/office/drawing/2014/main" id="{1E8A6F03-DC5A-4CA4-A1FC-766417EF9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10" y="3432492"/>
            <a:ext cx="2705100" cy="300037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5183622-A515-435F-979E-C3272173A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410" y="3241992"/>
            <a:ext cx="27051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92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BB3D-C2E5-46B9-A014-758C9ED2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98" y="1514707"/>
            <a:ext cx="4037408" cy="1278466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ea typeface="+mj-lt"/>
                <a:cs typeface="+mj-lt"/>
              </a:rPr>
              <a:t>Tax Cuts: Impact on Needed Services for Kids and Families after Years of Disinvestment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0C78A-A7F3-436D-973F-A657BABB6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4318" y="1278949"/>
            <a:ext cx="3854528" cy="35902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Jametta</a:t>
            </a:r>
            <a:r>
              <a:rPr lang="en-US" dirty="0">
                <a:ea typeface="+mn-lt"/>
                <a:cs typeface="+mn-lt"/>
              </a:rPr>
              <a:t> Lilley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CEO, Detroit Parent Network </a:t>
            </a:r>
          </a:p>
          <a:p>
            <a:r>
              <a:rPr lang="en-US" dirty="0">
                <a:ea typeface="+mn-lt"/>
                <a:cs typeface="+mn-lt"/>
              </a:rPr>
              <a:t>Molly Trueblood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Associate Director of Community Impact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United Way - Kalamazoo and Battle Creek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Matt Gillard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55183622-A515-435F-979E-C3272173A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090" y="3170872"/>
            <a:ext cx="2705100" cy="3381375"/>
          </a:xfrm>
          <a:prstGeom prst="rect">
            <a:avLst/>
          </a:prstGeom>
        </p:spPr>
      </p:pic>
      <p:pic>
        <p:nvPicPr>
          <p:cNvPr id="5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F01816E1-5265-4E9B-BD48-69BBC2633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427153"/>
            <a:ext cx="2743200" cy="290945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E3AE09E-BC1B-47FE-93C6-1B587F37A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595" y="3353117"/>
            <a:ext cx="24574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97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9CDD517-EF1E-4C07-94EC-A0DECE8D7473}"/>
              </a:ext>
            </a:extLst>
          </p:cNvPr>
          <p:cNvSpPr txBox="1"/>
          <p:nvPr/>
        </p:nvSpPr>
        <p:spPr>
          <a:xfrm>
            <a:off x="677335" y="1282701"/>
            <a:ext cx="5096060" cy="4307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Questions &amp; Answers 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602EC1-5B42-490A-9FF9-6D7AB3A2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Resources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A616853-2EC2-4BE0-A0EE-4CE54A2AA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003673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7727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/>
          <p:nvPr/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771" y="1535135"/>
            <a:ext cx="3778286" cy="377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 txBox="1">
            <a:spLocks noGrp="1"/>
          </p:cNvSpPr>
          <p:nvPr>
            <p:ph idx="1"/>
          </p:nvPr>
        </p:nvSpPr>
        <p:spPr>
          <a:xfrm>
            <a:off x="5451650" y="1104397"/>
            <a:ext cx="6451200" cy="4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8288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>
                <a:solidFill>
                  <a:srgbClr val="FFFFFF"/>
                </a:solidFill>
              </a:rPr>
              <a:t>Thank you for joining us!  </a:t>
            </a:r>
            <a:endParaRPr sz="2300" dirty="0"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300" dirty="0">
              <a:solidFill>
                <a:srgbClr val="FFFFFF"/>
              </a:solidFill>
            </a:endParaRPr>
          </a:p>
          <a:p>
            <a:pPr marL="182880" indent="-201930">
              <a:lnSpc>
                <a:spcPct val="90000"/>
              </a:lnSpc>
              <a:spcBef>
                <a:spcPts val="1200"/>
              </a:spcBef>
              <a:buSzPts val="2300"/>
              <a:buChar char="●"/>
            </a:pPr>
            <a:r>
              <a:rPr lang="en-US" sz="2300" dirty="0">
                <a:solidFill>
                  <a:srgbClr val="FFFFFF"/>
                </a:solidFill>
              </a:rPr>
              <a:t>Look for our next Lunch and Learn on April 27</a:t>
            </a:r>
            <a:r>
              <a:rPr lang="en-US" sz="2300" baseline="30000" dirty="0">
                <a:solidFill>
                  <a:srgbClr val="FFFFFF"/>
                </a:solidFill>
              </a:rPr>
              <a:t>th</a:t>
            </a:r>
            <a:r>
              <a:rPr lang="en-US" sz="2300" dirty="0">
                <a:solidFill>
                  <a:srgbClr val="FFFFFF"/>
                </a:solidFill>
              </a:rPr>
              <a:t>. </a:t>
            </a:r>
            <a:endParaRPr sz="2300" dirty="0"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lang="en-US" sz="2300" dirty="0">
              <a:solidFill>
                <a:srgbClr val="FFFFFF"/>
              </a:solidFill>
            </a:endParaRPr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300" dirty="0">
                <a:solidFill>
                  <a:srgbClr val="FFFFFF"/>
                </a:solidFill>
              </a:rPr>
              <a:t>Like us on Facebook, Instagram, Twitter.</a:t>
            </a:r>
            <a:endParaRPr sz="2300" dirty="0">
              <a:solidFill>
                <a:srgbClr val="FFFFFF"/>
              </a:solidFill>
            </a:endParaRPr>
          </a:p>
          <a:p>
            <a:pPr marL="182880" indent="-201930">
              <a:lnSpc>
                <a:spcPct val="90000"/>
              </a:lnSpc>
              <a:spcBef>
                <a:spcPts val="1200"/>
              </a:spcBef>
              <a:buSzPts val="2300"/>
              <a:buChar char="●"/>
            </a:pPr>
            <a:endParaRPr lang="en-US" sz="2300" dirty="0">
              <a:solidFill>
                <a:srgbClr val="FFFFFF"/>
              </a:solidFill>
            </a:endParaRPr>
          </a:p>
          <a:p>
            <a:pPr marL="182880" indent="-201930">
              <a:lnSpc>
                <a:spcPct val="90000"/>
              </a:lnSpc>
              <a:spcBef>
                <a:spcPts val="1200"/>
              </a:spcBef>
              <a:buSzPts val="2300"/>
              <a:buChar char="●"/>
            </a:pPr>
            <a:r>
              <a:rPr lang="en-US" sz="2300" dirty="0">
                <a:solidFill>
                  <a:srgbClr val="FFFFFF"/>
                </a:solidFill>
              </a:rPr>
              <a:t>Questions or follow-up: </a:t>
            </a:r>
          </a:p>
          <a:p>
            <a:pPr marL="182880" indent="-201930">
              <a:lnSpc>
                <a:spcPct val="90000"/>
              </a:lnSpc>
              <a:spcBef>
                <a:spcPts val="1200"/>
              </a:spcBef>
              <a:buSzPts val="2300"/>
              <a:buChar char="●"/>
            </a:pPr>
            <a:endParaRPr lang="en-US" sz="2300" dirty="0">
              <a:solidFill>
                <a:srgbClr val="FFFFFF"/>
              </a:solidFill>
            </a:endParaRPr>
          </a:p>
          <a:p>
            <a:pPr marL="182880" indent="-201930">
              <a:lnSpc>
                <a:spcPct val="90000"/>
              </a:lnSpc>
              <a:spcBef>
                <a:spcPts val="1200"/>
              </a:spcBef>
              <a:buSzPts val="2300"/>
              <a:buChar char="●"/>
            </a:pPr>
            <a:r>
              <a:rPr lang="en-US" sz="2300" dirty="0">
                <a:solidFill>
                  <a:srgbClr val="FFFFFF"/>
                </a:solidFill>
              </a:rPr>
              <a:t>Contact Stephen Wallace, Regional Outreach and Mobilization Associate, at </a:t>
            </a:r>
            <a:r>
              <a:rPr lang="en-US" sz="2300" u="sng" dirty="0">
                <a:solidFill>
                  <a:schemeClr val="bg1"/>
                </a:solidFill>
              </a:rPr>
              <a:t>stephen@michiganschildren.org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CD697-FCE8-418B-83EC-7422C53E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Housekeeping Items: 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194B5F-3192-45B8-98EA-E74B49B9C7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40620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455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667AA-98F4-4183-82CE-CEE78CF2B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34858-BCD7-4977-8E4D-6BEF39979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641785"/>
            <a:ext cx="6341016" cy="5823100"/>
          </a:xfrm>
        </p:spPr>
        <p:txBody>
          <a:bodyPr anchor="ctr">
            <a:normAutofit lnSpcReduction="10000"/>
          </a:bodyPr>
          <a:lstStyle/>
          <a:p>
            <a:r>
              <a:rPr lang="en-US" dirty="0">
                <a:ea typeface="+mn-lt"/>
                <a:cs typeface="+mn-lt"/>
              </a:rPr>
              <a:t>Welcome and Introduction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Overview of Current State Tax Reform Measures:</a:t>
            </a:r>
          </a:p>
          <a:p>
            <a:pPr lvl="1"/>
            <a:r>
              <a:rPr lang="en-US" dirty="0">
                <a:ea typeface="+mn-lt"/>
                <a:cs typeface="+mn-lt"/>
              </a:rPr>
              <a:t>Bobby Dorigo Jones, Michigan's Children</a:t>
            </a:r>
            <a:br>
              <a:rPr lang="en-US" dirty="0">
                <a:ea typeface="+mn-lt"/>
                <a:cs typeface="+mn-lt"/>
              </a:rPr>
            </a:br>
            <a:endParaRPr lang="en-US"/>
          </a:p>
          <a:p>
            <a:r>
              <a:rPr lang="en-US" dirty="0">
                <a:ea typeface="+mn-lt"/>
                <a:cs typeface="+mn-lt"/>
              </a:rPr>
              <a:t>Prioritizing Youth, Families, and Equity in Tax Reform:</a:t>
            </a:r>
          </a:p>
          <a:p>
            <a:pPr lvl="1"/>
            <a:r>
              <a:rPr lang="en-US" dirty="0">
                <a:ea typeface="+mn-lt"/>
                <a:cs typeface="+mn-lt"/>
              </a:rPr>
              <a:t>Lou Glazer, Michigan Future</a:t>
            </a:r>
          </a:p>
          <a:p>
            <a:pPr lvl="1"/>
            <a:r>
              <a:rPr lang="en-US" dirty="0">
                <a:ea typeface="+mn-lt"/>
                <a:cs typeface="+mn-lt"/>
              </a:rPr>
              <a:t>Matt Gillard, Michigan's Children</a:t>
            </a:r>
            <a:br>
              <a:rPr lang="en-US" dirty="0">
                <a:ea typeface="+mn-lt"/>
                <a:cs typeface="+mn-lt"/>
              </a:rPr>
            </a:br>
            <a:endParaRPr lang="en-US"/>
          </a:p>
          <a:p>
            <a:r>
              <a:rPr lang="en-US" dirty="0">
                <a:ea typeface="+mn-lt"/>
                <a:cs typeface="+mn-lt"/>
              </a:rPr>
              <a:t>Tax Cuts: Impact on Needed Services for Kids and Families after Years of Disinvestment</a:t>
            </a:r>
          </a:p>
          <a:p>
            <a:pPr lvl="1"/>
            <a:r>
              <a:rPr lang="en-US" dirty="0">
                <a:ea typeface="+mn-lt"/>
                <a:cs typeface="+mn-lt"/>
              </a:rPr>
              <a:t>Jametta Lilley, Detroit Parent Network</a:t>
            </a:r>
          </a:p>
          <a:p>
            <a:pPr lvl="1"/>
            <a:r>
              <a:rPr lang="en-US" dirty="0">
                <a:ea typeface="+mn-lt"/>
                <a:cs typeface="+mn-lt"/>
              </a:rPr>
              <a:t>Molly Trueblood, United Way - Kalamazoo and Battle Creek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Matt Gillard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Audience Q &amp; A (Please drop your Q’s in the chat.)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Sharing Resources </a:t>
            </a:r>
          </a:p>
          <a:p>
            <a:r>
              <a:rPr lang="en-US" dirty="0">
                <a:ea typeface="+mn-lt"/>
                <a:cs typeface="+mn-lt"/>
              </a:rPr>
              <a:t>Wrap Up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019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BB3D-C2E5-46B9-A014-758C9ED2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98" y="2246227"/>
            <a:ext cx="3854528" cy="1278466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Navigating Tax Reform in Michigan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Current Proposals and Impact on Working Families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A32696E-4386-4AF7-8D34-A4C0E5D39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5251" y="1143907"/>
            <a:ext cx="3215640" cy="401447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0C78A-A7F3-436D-973F-A657BABB6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98" y="3869749"/>
            <a:ext cx="3854528" cy="2584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Bobby Dorigo Jones</a:t>
            </a:r>
          </a:p>
          <a:p>
            <a:r>
              <a:rPr lang="en-US" dirty="0"/>
              <a:t>Vice President, Michigan's Children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1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D3FA07-B07C-409F-B824-8FCE7D7E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64028" cy="1320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a typeface="+mj-lt"/>
                <a:cs typeface="+mj-lt"/>
              </a:rPr>
              <a:t>Navigating Tax Reform in Michigan</a:t>
            </a:r>
            <a:br>
              <a:rPr lang="en-US" dirty="0">
                <a:ea typeface="+mj-lt"/>
                <a:cs typeface="+mj-lt"/>
              </a:rPr>
            </a:br>
            <a:r>
              <a:rPr lang="en-US" sz="3100" i="1" dirty="0"/>
              <a:t>How Current Proposals Would Affect Working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4BAC9-EEFE-4CE1-86E7-8F315411F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930400"/>
            <a:ext cx="9114472" cy="44164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Why We Care: Dual Crises Facing Families</a:t>
            </a:r>
            <a:br>
              <a:rPr lang="en-US" b="1" dirty="0">
                <a:ea typeface="+mn-lt"/>
                <a:cs typeface="+mn-lt"/>
              </a:rPr>
            </a:br>
            <a:endParaRPr lang="en-US" b="1" dirty="0"/>
          </a:p>
          <a:p>
            <a:r>
              <a:rPr lang="en-US" dirty="0">
                <a:ea typeface="+mn-lt"/>
                <a:cs typeface="+mn-lt"/>
              </a:rPr>
              <a:t>Critical services simply don’t exist in many parts of the state with dire results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Worsening literacy and HS graduation rates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Poor mental health and child care access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Rising costs weigh most heavily on lower income working families &amp; young people.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 current moment allows for balancing actions to invest our surplus into families' critical needs and to provide economic relief struggling families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42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6F0D7-2A5C-4B4C-983D-2FF93A3C1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8678010" cy="38814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Legislature proposes lowering the individual income tax rate from 4.25 percent to 3.9 percent</a:t>
            </a:r>
            <a:br>
              <a:rPr lang="en-US" dirty="0">
                <a:ea typeface="+mn-lt"/>
                <a:cs typeface="+mn-lt"/>
              </a:rPr>
            </a:br>
            <a:endParaRPr lang="en-US"/>
          </a:p>
          <a:p>
            <a:r>
              <a:rPr lang="en-US" dirty="0">
                <a:ea typeface="+mn-lt"/>
                <a:cs typeface="+mn-lt"/>
              </a:rPr>
              <a:t>Overall cost over $1 billion annually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Benefits of this plan are widely unequal between rich earners and low-to-modest income earners</a:t>
            </a:r>
          </a:p>
          <a:p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E32B60CF-AD70-48EB-89CA-B7B69AA8B9BD}"/>
              </a:ext>
            </a:extLst>
          </p:cNvPr>
          <p:cNvSpPr txBox="1">
            <a:spLocks/>
          </p:cNvSpPr>
          <p:nvPr/>
        </p:nvSpPr>
        <p:spPr>
          <a:xfrm>
            <a:off x="717974" y="599440"/>
            <a:ext cx="8799868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>
                <a:ea typeface="+mj-lt"/>
                <a:cs typeface="+mj-lt"/>
              </a:rPr>
              <a:t>Navigating Tax Reform in Michigan</a:t>
            </a:r>
            <a:br>
              <a:rPr lang="en-US" dirty="0">
                <a:ea typeface="+mj-lt"/>
                <a:cs typeface="+mj-lt"/>
              </a:rPr>
            </a:br>
            <a:r>
              <a:rPr lang="en-US" sz="2900" i="1" dirty="0">
                <a:ea typeface="+mj-lt"/>
                <a:cs typeface="+mj-lt"/>
              </a:rPr>
              <a:t>The Proposals: Personal Income Tax Cut</a:t>
            </a:r>
            <a:endParaRPr lang="en-US" sz="3100" i="1" dirty="0"/>
          </a:p>
        </p:txBody>
      </p:sp>
    </p:spTree>
    <p:extLst>
      <p:ext uri="{BB962C8B-B14F-4D97-AF65-F5344CB8AC3E}">
        <p14:creationId xmlns:p14="http://schemas.microsoft.com/office/powerpoint/2010/main" val="41824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A0E8894-24A6-4B3D-BBA7-73233D7FD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585" y="172720"/>
            <a:ext cx="4320271" cy="66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1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70E4-06E5-402A-AC5D-D4D43703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Tax Reform in Michigan</a:t>
            </a:r>
            <a:br>
              <a:rPr lang="en-US" dirty="0"/>
            </a:br>
            <a:r>
              <a:rPr lang="en-US" sz="2800" i="1" dirty="0"/>
              <a:t>The Proposals: Retirement Income Taxes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E133-635A-47C9-B353-9552F992F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80184"/>
            <a:ext cx="9226588" cy="44473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Michigan was one of 14 states with a tax loophole, but restricted it in 2011</a:t>
            </a:r>
            <a:br>
              <a:rPr lang="en-US" dirty="0">
                <a:ea typeface="+mn-lt"/>
                <a:cs typeface="+mn-lt"/>
              </a:rPr>
            </a:br>
            <a:endParaRPr lang="en-US" dirty="0"/>
          </a:p>
          <a:p>
            <a:r>
              <a:rPr lang="en-US" dirty="0">
                <a:ea typeface="+mn-lt"/>
                <a:cs typeface="+mn-lt"/>
              </a:rPr>
              <a:t>Both Governor and Legislature plans restore the loophole for all retirees</a:t>
            </a:r>
          </a:p>
          <a:p>
            <a:pPr lvl="1"/>
            <a:r>
              <a:rPr lang="en-US" dirty="0">
                <a:ea typeface="+mn-lt"/>
                <a:cs typeface="+mn-lt"/>
              </a:rPr>
              <a:t>Immediately for Legislature vs over 3 years for Governor</a:t>
            </a:r>
            <a:br>
              <a:rPr lang="en-US" dirty="0">
                <a:ea typeface="+mn-lt"/>
                <a:cs typeface="+mn-lt"/>
              </a:rPr>
            </a:br>
            <a:endParaRPr lang="en-US"/>
          </a:p>
          <a:p>
            <a:r>
              <a:rPr lang="en-US" dirty="0">
                <a:ea typeface="+mn-lt"/>
                <a:cs typeface="+mn-lt"/>
              </a:rPr>
              <a:t>Both plans allow for the highest-income retirees to benefit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Hardly equitable, with no plans for replacing lost revenue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8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70E4-06E5-402A-AC5D-D4D43703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Tax Reform in Michigan</a:t>
            </a:r>
            <a:br>
              <a:rPr lang="en-US" dirty="0"/>
            </a:br>
            <a:r>
              <a:rPr lang="en-US" sz="2800" i="1" dirty="0"/>
              <a:t>The Proposals: Earned Income Tax Credit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E133-635A-47C9-B353-9552F992F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80184"/>
            <a:ext cx="8596668" cy="44473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Effective economic relief for working families struggling with expenses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Maximum credit is $3,526 for one child; $6,557 for three or more</a:t>
            </a:r>
          </a:p>
          <a:p>
            <a:r>
              <a:rPr lang="en-US" dirty="0">
                <a:ea typeface="+mn-lt"/>
                <a:cs typeface="+mn-lt"/>
              </a:rPr>
              <a:t>Available for childless workers (ages 25-65), max amount $529</a:t>
            </a:r>
          </a:p>
          <a:p>
            <a:pPr lvl="1"/>
            <a:r>
              <a:rPr lang="en-US" dirty="0">
                <a:ea typeface="+mn-lt"/>
                <a:cs typeface="+mn-lt"/>
              </a:rPr>
              <a:t>You can get it even if you would receive more than you owe in taxes (refundable)</a:t>
            </a:r>
            <a:br>
              <a:rPr lang="en-US" dirty="0">
                <a:ea typeface="+mn-lt"/>
                <a:cs typeface="+mn-lt"/>
              </a:rPr>
            </a:br>
            <a:endParaRPr lang="en-US"/>
          </a:p>
          <a:p>
            <a:r>
              <a:rPr lang="en-US" dirty="0">
                <a:ea typeface="+mn-lt"/>
                <a:cs typeface="+mn-lt"/>
              </a:rPr>
              <a:t>State EITC mirrors eligibility for federal EITC</a:t>
            </a:r>
          </a:p>
          <a:p>
            <a:pPr lvl="1"/>
            <a:r>
              <a:rPr lang="en-US" dirty="0">
                <a:ea typeface="+mn-lt"/>
                <a:cs typeface="+mn-lt"/>
              </a:rPr>
              <a:t>6% of total federal credit ($211 for one child)</a:t>
            </a:r>
          </a:p>
          <a:p>
            <a:pPr lvl="1"/>
            <a:r>
              <a:rPr lang="en-US" dirty="0">
                <a:ea typeface="+mn-lt"/>
                <a:cs typeface="+mn-lt"/>
              </a:rPr>
              <a:t>At one time, was 20% ($705 for one child)</a:t>
            </a:r>
            <a:br>
              <a:rPr lang="en-US" dirty="0">
                <a:ea typeface="+mn-lt"/>
                <a:cs typeface="+mn-lt"/>
              </a:rPr>
            </a:br>
            <a:endParaRPr lang="en-US"/>
          </a:p>
          <a:p>
            <a:r>
              <a:rPr lang="en-US" dirty="0">
                <a:ea typeface="+mn-lt"/>
                <a:cs typeface="+mn-lt"/>
              </a:rPr>
              <a:t>American Rescue Plan Act temporarily increased value and eligibility</a:t>
            </a:r>
          </a:p>
          <a:p>
            <a:pPr lvl="1"/>
            <a:r>
              <a:rPr lang="en-US" dirty="0"/>
              <a:t>Expired now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264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1056</Words>
  <Application>Microsoft Office PowerPoint</Application>
  <PresentationFormat>Widescreen</PresentationFormat>
  <Paragraphs>123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Wingdings 3</vt:lpstr>
      <vt:lpstr>Trebuchet MS</vt:lpstr>
      <vt:lpstr>Arial</vt:lpstr>
      <vt:lpstr>Corbel</vt:lpstr>
      <vt:lpstr>Facet</vt:lpstr>
      <vt:lpstr>What Advocates Need to Know:  Tax Plans and the State Budget </vt:lpstr>
      <vt:lpstr>Housekeeping Items: </vt:lpstr>
      <vt:lpstr>Agenda</vt:lpstr>
      <vt:lpstr>Navigating Tax Reform in Michigan  Current Proposals and Impact on Working Families</vt:lpstr>
      <vt:lpstr>Navigating Tax Reform in Michigan How Current Proposals Would Affect Working Families</vt:lpstr>
      <vt:lpstr>PowerPoint Presentation</vt:lpstr>
      <vt:lpstr>PowerPoint Presentation</vt:lpstr>
      <vt:lpstr>Navigating Tax Reform in Michigan The Proposals: Retirement Income Taxes</vt:lpstr>
      <vt:lpstr>Navigating Tax Reform in Michigan The Proposals: Earned Income Tax Credit</vt:lpstr>
      <vt:lpstr>Navigating Tax Reform in Michigan The Proposals: Earned Income Tax Credit</vt:lpstr>
      <vt:lpstr>Navigating Tax Reform in Michigan The Proposals: Non-Refundable Dependent Tax Credit</vt:lpstr>
      <vt:lpstr>Prioritizing Youth, Families, and Equity in Tax Reform</vt:lpstr>
      <vt:lpstr>Tax Cuts: Impact on Needed Services for Kids and Families after Years of Disinvestment</vt:lpstr>
      <vt:lpstr>PowerPoint Presentation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State Budget Basics: How to Gain Support for Kids and Families"</dc:title>
  <dc:creator>Patrick Brown</dc:creator>
  <cp:lastModifiedBy>Kali Montgomery</cp:lastModifiedBy>
  <cp:revision>526</cp:revision>
  <dcterms:created xsi:type="dcterms:W3CDTF">2021-02-16T23:16:03Z</dcterms:created>
  <dcterms:modified xsi:type="dcterms:W3CDTF">2022-03-22T14:00:57Z</dcterms:modified>
</cp:coreProperties>
</file>