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69" r:id="rId3"/>
    <p:sldId id="284" r:id="rId4"/>
    <p:sldId id="257" r:id="rId5"/>
    <p:sldId id="280" r:id="rId6"/>
    <p:sldId id="281" r:id="rId7"/>
    <p:sldId id="282" r:id="rId8"/>
    <p:sldId id="283" r:id="rId9"/>
    <p:sldId id="261" r:id="rId10"/>
    <p:sldId id="270" r:id="rId11"/>
    <p:sldId id="274" r:id="rId12"/>
    <p:sldId id="276" r:id="rId13"/>
    <p:sldId id="277" r:id="rId14"/>
    <p:sldId id="275" r:id="rId15"/>
    <p:sldId id="268" r:id="rId16"/>
  </p:sldIdLst>
  <p:sldSz cx="12192000" cy="6858000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1VHyIOYO8oOafJyrUG0oKpE6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C2C7-FECB-42FF-9A2D-BAB5127E3F1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B9C95D-7FFE-4B8E-BA74-4BE06F6E710D}">
      <dgm:prSet/>
      <dgm:spPr/>
      <dgm:t>
        <a:bodyPr/>
        <a:lstStyle/>
        <a:p>
          <a:r>
            <a:rPr lang="en-US" dirty="0"/>
            <a:t>We will be recording today’s session </a:t>
          </a:r>
        </a:p>
      </dgm:t>
    </dgm:pt>
    <dgm:pt modelId="{7FCB6AFD-23FE-49F9-872B-0DF79DD4851F}" type="parTrans" cxnId="{43FFC506-7CE6-468E-AB40-9C17CC7D826A}">
      <dgm:prSet/>
      <dgm:spPr/>
      <dgm:t>
        <a:bodyPr/>
        <a:lstStyle/>
        <a:p>
          <a:endParaRPr lang="en-US"/>
        </a:p>
      </dgm:t>
    </dgm:pt>
    <dgm:pt modelId="{6255DEDF-CB1D-4FAC-8D72-78B086441F03}" type="sibTrans" cxnId="{43FFC506-7CE6-468E-AB40-9C17CC7D826A}">
      <dgm:prSet/>
      <dgm:spPr/>
      <dgm:t>
        <a:bodyPr/>
        <a:lstStyle/>
        <a:p>
          <a:endParaRPr lang="en-US"/>
        </a:p>
      </dgm:t>
    </dgm:pt>
    <dgm:pt modelId="{4E6E6A84-7A04-4C3C-9C2E-21DC6719CF76}">
      <dgm:prSet/>
      <dgm:spPr/>
      <dgm:t>
        <a:bodyPr/>
        <a:lstStyle/>
        <a:p>
          <a:r>
            <a:rPr lang="en-US" dirty="0"/>
            <a:t>All our resources our available at </a:t>
          </a:r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www.michiganschildren.org</a:t>
          </a:r>
          <a:endParaRPr lang="en-US" dirty="0">
            <a:solidFill>
              <a:schemeClr val="bg1"/>
            </a:solidFill>
          </a:endParaRPr>
        </a:p>
      </dgm:t>
    </dgm:pt>
    <dgm:pt modelId="{579DB5A6-E7B3-4572-A1B4-449DE9F529FD}" type="parTrans" cxnId="{C941A0E3-93BB-4B8D-B6A2-5C7090221C74}">
      <dgm:prSet/>
      <dgm:spPr/>
      <dgm:t>
        <a:bodyPr/>
        <a:lstStyle/>
        <a:p>
          <a:endParaRPr lang="en-US"/>
        </a:p>
      </dgm:t>
    </dgm:pt>
    <dgm:pt modelId="{1B64EAEA-A676-4C04-86C4-E0B86FD3F709}" type="sibTrans" cxnId="{C941A0E3-93BB-4B8D-B6A2-5C7090221C74}">
      <dgm:prSet/>
      <dgm:spPr/>
      <dgm:t>
        <a:bodyPr/>
        <a:lstStyle/>
        <a:p>
          <a:endParaRPr lang="en-US"/>
        </a:p>
      </dgm:t>
    </dgm:pt>
    <dgm:pt modelId="{F0CC65BA-608E-4850-912F-A10DC8932A67}">
      <dgm:prSet/>
      <dgm:spPr/>
      <dgm:t>
        <a:bodyPr/>
        <a:lstStyle/>
        <a:p>
          <a:r>
            <a:rPr lang="en-US" dirty="0"/>
            <a:t>Please put all questions and comments in the chat. Our staff will be monitoring </a:t>
          </a:r>
        </a:p>
      </dgm:t>
    </dgm:pt>
    <dgm:pt modelId="{194FBA74-BF67-4001-BC17-360A20076069}" type="parTrans" cxnId="{D0405E2C-7DFD-45C7-86C6-54621355388D}">
      <dgm:prSet/>
      <dgm:spPr/>
      <dgm:t>
        <a:bodyPr/>
        <a:lstStyle/>
        <a:p>
          <a:endParaRPr lang="en-US"/>
        </a:p>
      </dgm:t>
    </dgm:pt>
    <dgm:pt modelId="{E65F2B81-A277-4C10-A3F2-51F11C6A7357}" type="sibTrans" cxnId="{D0405E2C-7DFD-45C7-86C6-54621355388D}">
      <dgm:prSet/>
      <dgm:spPr/>
      <dgm:t>
        <a:bodyPr/>
        <a:lstStyle/>
        <a:p>
          <a:endParaRPr lang="en-US"/>
        </a:p>
      </dgm:t>
    </dgm:pt>
    <dgm:pt modelId="{03257165-BE15-4B3C-8E0A-A227F2F7360E}" type="pres">
      <dgm:prSet presAssocID="{F248C2C7-FECB-42FF-9A2D-BAB5127E3F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9F7C2-6ACD-4D67-A891-DEAE9599A85B}" type="pres">
      <dgm:prSet presAssocID="{F248C2C7-FECB-42FF-9A2D-BAB5127E3F14}" presName="dummyMaxCanvas" presStyleCnt="0">
        <dgm:presLayoutVars/>
      </dgm:prSet>
      <dgm:spPr/>
    </dgm:pt>
    <dgm:pt modelId="{695086D7-24C8-4789-A924-9A4CB9F39113}" type="pres">
      <dgm:prSet presAssocID="{F248C2C7-FECB-42FF-9A2D-BAB5127E3F1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A5CCC-B284-40B0-9139-2F9B288B32E9}" type="pres">
      <dgm:prSet presAssocID="{F248C2C7-FECB-42FF-9A2D-BAB5127E3F1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C2211-0560-4738-A5DE-D4283E622B5B}" type="pres">
      <dgm:prSet presAssocID="{F248C2C7-FECB-42FF-9A2D-BAB5127E3F1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54E9A-CA27-463C-806B-A1900D20E166}" type="pres">
      <dgm:prSet presAssocID="{F248C2C7-FECB-42FF-9A2D-BAB5127E3F1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4BE6F-C34A-4965-A859-BEF671BFB072}" type="pres">
      <dgm:prSet presAssocID="{F248C2C7-FECB-42FF-9A2D-BAB5127E3F1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68E80-71F6-49DA-B49F-F43CC525422A}" type="pres">
      <dgm:prSet presAssocID="{F248C2C7-FECB-42FF-9A2D-BAB5127E3F1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7244C-3A07-44CA-A668-B0A1D9A6A3AD}" type="pres">
      <dgm:prSet presAssocID="{F248C2C7-FECB-42FF-9A2D-BAB5127E3F1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4958C-24CD-442A-9E6F-8227AF5F64C9}" type="pres">
      <dgm:prSet presAssocID="{F248C2C7-FECB-42FF-9A2D-BAB5127E3F1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7A61E-34D5-411E-B88E-F829A95FAC00}" type="presOf" srcId="{6255DEDF-CB1D-4FAC-8D72-78B086441F03}" destId="{0E254E9A-CA27-463C-806B-A1900D20E166}" srcOrd="0" destOrd="0" presId="urn:microsoft.com/office/officeart/2005/8/layout/vProcess5"/>
    <dgm:cxn modelId="{21A9FF15-904A-4B79-B650-799B1D5A6549}" type="presOf" srcId="{1B64EAEA-A676-4C04-86C4-E0B86FD3F709}" destId="{3184BE6F-C34A-4965-A859-BEF671BFB072}" srcOrd="0" destOrd="0" presId="urn:microsoft.com/office/officeart/2005/8/layout/vProcess5"/>
    <dgm:cxn modelId="{43FFC506-7CE6-468E-AB40-9C17CC7D826A}" srcId="{F248C2C7-FECB-42FF-9A2D-BAB5127E3F14}" destId="{B6B9C95D-7FFE-4B8E-BA74-4BE06F6E710D}" srcOrd="0" destOrd="0" parTransId="{7FCB6AFD-23FE-49F9-872B-0DF79DD4851F}" sibTransId="{6255DEDF-CB1D-4FAC-8D72-78B086441F03}"/>
    <dgm:cxn modelId="{D43A881A-081E-4198-ACE0-6D26FEC71234}" type="presOf" srcId="{4E6E6A84-7A04-4C3C-9C2E-21DC6719CF76}" destId="{5CF7244C-3A07-44CA-A668-B0A1D9A6A3AD}" srcOrd="1" destOrd="0" presId="urn:microsoft.com/office/officeart/2005/8/layout/vProcess5"/>
    <dgm:cxn modelId="{501A70A9-9B45-46ED-A18A-5169EAE4CC3C}" type="presOf" srcId="{F0CC65BA-608E-4850-912F-A10DC8932A67}" destId="{1724958C-24CD-442A-9E6F-8227AF5F64C9}" srcOrd="1" destOrd="0" presId="urn:microsoft.com/office/officeart/2005/8/layout/vProcess5"/>
    <dgm:cxn modelId="{1AAF4D6C-21AD-4DDD-BCC8-7C1FB27E78CD}" type="presOf" srcId="{F248C2C7-FECB-42FF-9A2D-BAB5127E3F14}" destId="{03257165-BE15-4B3C-8E0A-A227F2F7360E}" srcOrd="0" destOrd="0" presId="urn:microsoft.com/office/officeart/2005/8/layout/vProcess5"/>
    <dgm:cxn modelId="{C941A0E3-93BB-4B8D-B6A2-5C7090221C74}" srcId="{F248C2C7-FECB-42FF-9A2D-BAB5127E3F14}" destId="{4E6E6A84-7A04-4C3C-9C2E-21DC6719CF76}" srcOrd="1" destOrd="0" parTransId="{579DB5A6-E7B3-4572-A1B4-449DE9F529FD}" sibTransId="{1B64EAEA-A676-4C04-86C4-E0B86FD3F709}"/>
    <dgm:cxn modelId="{1D9CBF0C-0E18-455D-B76E-273FA63F4D01}" type="presOf" srcId="{4E6E6A84-7A04-4C3C-9C2E-21DC6719CF76}" destId="{BE8A5CCC-B284-40B0-9139-2F9B288B32E9}" srcOrd="0" destOrd="0" presId="urn:microsoft.com/office/officeart/2005/8/layout/vProcess5"/>
    <dgm:cxn modelId="{C30B075B-8CF8-47A0-B38C-D7C680402D90}" type="presOf" srcId="{B6B9C95D-7FFE-4B8E-BA74-4BE06F6E710D}" destId="{01A68E80-71F6-49DA-B49F-F43CC525422A}" srcOrd="1" destOrd="0" presId="urn:microsoft.com/office/officeart/2005/8/layout/vProcess5"/>
    <dgm:cxn modelId="{DB025662-DC8D-49C8-8A13-44A4796A306E}" type="presOf" srcId="{B6B9C95D-7FFE-4B8E-BA74-4BE06F6E710D}" destId="{695086D7-24C8-4789-A924-9A4CB9F39113}" srcOrd="0" destOrd="0" presId="urn:microsoft.com/office/officeart/2005/8/layout/vProcess5"/>
    <dgm:cxn modelId="{59E25A70-8984-47CF-9AC7-409BEDEFF4B3}" type="presOf" srcId="{F0CC65BA-608E-4850-912F-A10DC8932A67}" destId="{959C2211-0560-4738-A5DE-D4283E622B5B}" srcOrd="0" destOrd="0" presId="urn:microsoft.com/office/officeart/2005/8/layout/vProcess5"/>
    <dgm:cxn modelId="{D0405E2C-7DFD-45C7-86C6-54621355388D}" srcId="{F248C2C7-FECB-42FF-9A2D-BAB5127E3F14}" destId="{F0CC65BA-608E-4850-912F-A10DC8932A67}" srcOrd="2" destOrd="0" parTransId="{194FBA74-BF67-4001-BC17-360A20076069}" sibTransId="{E65F2B81-A277-4C10-A3F2-51F11C6A7357}"/>
    <dgm:cxn modelId="{4F3E0DDC-9C16-4B64-8D68-8988DAB6B978}" type="presParOf" srcId="{03257165-BE15-4B3C-8E0A-A227F2F7360E}" destId="{5159F7C2-6ACD-4D67-A891-DEAE9599A85B}" srcOrd="0" destOrd="0" presId="urn:microsoft.com/office/officeart/2005/8/layout/vProcess5"/>
    <dgm:cxn modelId="{45D32EF3-C118-4E21-B76C-3210B38F2F79}" type="presParOf" srcId="{03257165-BE15-4B3C-8E0A-A227F2F7360E}" destId="{695086D7-24C8-4789-A924-9A4CB9F39113}" srcOrd="1" destOrd="0" presId="urn:microsoft.com/office/officeart/2005/8/layout/vProcess5"/>
    <dgm:cxn modelId="{EA19CDE8-7047-4967-863E-1BE80DA75E11}" type="presParOf" srcId="{03257165-BE15-4B3C-8E0A-A227F2F7360E}" destId="{BE8A5CCC-B284-40B0-9139-2F9B288B32E9}" srcOrd="2" destOrd="0" presId="urn:microsoft.com/office/officeart/2005/8/layout/vProcess5"/>
    <dgm:cxn modelId="{584E7B73-5B1B-4428-89E1-964E2FED11E2}" type="presParOf" srcId="{03257165-BE15-4B3C-8E0A-A227F2F7360E}" destId="{959C2211-0560-4738-A5DE-D4283E622B5B}" srcOrd="3" destOrd="0" presId="urn:microsoft.com/office/officeart/2005/8/layout/vProcess5"/>
    <dgm:cxn modelId="{0AD2D896-B932-459F-9305-CBE0C618137B}" type="presParOf" srcId="{03257165-BE15-4B3C-8E0A-A227F2F7360E}" destId="{0E254E9A-CA27-463C-806B-A1900D20E166}" srcOrd="4" destOrd="0" presId="urn:microsoft.com/office/officeart/2005/8/layout/vProcess5"/>
    <dgm:cxn modelId="{BC2947CF-14DB-4B74-A343-9A19750D443B}" type="presParOf" srcId="{03257165-BE15-4B3C-8E0A-A227F2F7360E}" destId="{3184BE6F-C34A-4965-A859-BEF671BFB072}" srcOrd="5" destOrd="0" presId="urn:microsoft.com/office/officeart/2005/8/layout/vProcess5"/>
    <dgm:cxn modelId="{69266307-F5DF-4D01-B2F4-A6C6F3760F42}" type="presParOf" srcId="{03257165-BE15-4B3C-8E0A-A227F2F7360E}" destId="{01A68E80-71F6-49DA-B49F-F43CC525422A}" srcOrd="6" destOrd="0" presId="urn:microsoft.com/office/officeart/2005/8/layout/vProcess5"/>
    <dgm:cxn modelId="{30CAA39A-B92E-48CB-BC45-76D0D9EA3FF7}" type="presParOf" srcId="{03257165-BE15-4B3C-8E0A-A227F2F7360E}" destId="{5CF7244C-3A07-44CA-A668-B0A1D9A6A3AD}" srcOrd="7" destOrd="0" presId="urn:microsoft.com/office/officeart/2005/8/layout/vProcess5"/>
    <dgm:cxn modelId="{D65B6C7E-8450-4D37-B3F5-B4FE9C1032AB}" type="presParOf" srcId="{03257165-BE15-4B3C-8E0A-A227F2F7360E}" destId="{1724958C-24CD-442A-9E6F-8227AF5F64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7C9E7-9E6A-4945-846A-FFC06436D99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BC0939-4535-4D78-8BE7-AE4471574662}">
      <dgm:prSet custT="1"/>
      <dgm:spPr/>
      <dgm:t>
        <a:bodyPr/>
        <a:lstStyle/>
        <a:p>
          <a:r>
            <a:rPr lang="en-US" sz="3500" dirty="0"/>
            <a:t>Budget Basics Calendar</a:t>
          </a:r>
        </a:p>
      </dgm:t>
    </dgm:pt>
    <dgm:pt modelId="{969AA28A-2AAC-494E-8160-E01CB8C160C0}" type="parTrans" cxnId="{5694BAEC-1B14-4B2F-A913-33C727A5A707}">
      <dgm:prSet/>
      <dgm:spPr/>
      <dgm:t>
        <a:bodyPr/>
        <a:lstStyle/>
        <a:p>
          <a:endParaRPr lang="en-US"/>
        </a:p>
      </dgm:t>
    </dgm:pt>
    <dgm:pt modelId="{4DD3FA10-2DB9-462E-85CF-2E93FFC70EA6}" type="sibTrans" cxnId="{5694BAEC-1B14-4B2F-A913-33C727A5A707}">
      <dgm:prSet/>
      <dgm:spPr/>
      <dgm:t>
        <a:bodyPr/>
        <a:lstStyle/>
        <a:p>
          <a:endParaRPr lang="en-US"/>
        </a:p>
      </dgm:t>
    </dgm:pt>
    <dgm:pt modelId="{C3DB15D9-196D-49F5-A084-91F1189052AB}">
      <dgm:prSet custT="1"/>
      <dgm:spPr/>
      <dgm:t>
        <a:bodyPr/>
        <a:lstStyle/>
        <a:p>
          <a:r>
            <a:rPr lang="en-US" sz="3500" dirty="0"/>
            <a:t>State Budget Link </a:t>
          </a:r>
        </a:p>
      </dgm:t>
    </dgm:pt>
    <dgm:pt modelId="{A02F2008-ADCF-4DC3-BCA5-1E546BC5FAA2}" type="parTrans" cxnId="{31141EDD-C9F0-4806-84C5-61DFA3137BEF}">
      <dgm:prSet/>
      <dgm:spPr/>
      <dgm:t>
        <a:bodyPr/>
        <a:lstStyle/>
        <a:p>
          <a:endParaRPr lang="en-US"/>
        </a:p>
      </dgm:t>
    </dgm:pt>
    <dgm:pt modelId="{CF924557-3F3D-415B-A974-D5EA92E6A45B}" type="sibTrans" cxnId="{31141EDD-C9F0-4806-84C5-61DFA3137BEF}">
      <dgm:prSet/>
      <dgm:spPr/>
      <dgm:t>
        <a:bodyPr/>
        <a:lstStyle/>
        <a:p>
          <a:endParaRPr lang="en-US"/>
        </a:p>
      </dgm:t>
    </dgm:pt>
    <dgm:pt modelId="{6B895B3A-12B3-468E-8960-550A81CFE208}">
      <dgm:prSet custT="1"/>
      <dgm:spPr/>
      <dgm:t>
        <a:bodyPr/>
        <a:lstStyle/>
        <a:p>
          <a:r>
            <a:rPr lang="en-US" sz="3500" dirty="0"/>
            <a:t>Link to Michigan’s Children Legislative Locator </a:t>
          </a:r>
        </a:p>
      </dgm:t>
    </dgm:pt>
    <dgm:pt modelId="{7BF2749E-DE1F-4CEA-BA53-3BD42E004DB1}" type="parTrans" cxnId="{E9A3D00F-6C9D-4491-8B57-8EDCB8B8A792}">
      <dgm:prSet/>
      <dgm:spPr/>
      <dgm:t>
        <a:bodyPr/>
        <a:lstStyle/>
        <a:p>
          <a:endParaRPr lang="en-US"/>
        </a:p>
      </dgm:t>
    </dgm:pt>
    <dgm:pt modelId="{7B8F5905-9AD7-40FE-AB78-FD05FF0CEF93}" type="sibTrans" cxnId="{E9A3D00F-6C9D-4491-8B57-8EDCB8B8A792}">
      <dgm:prSet/>
      <dgm:spPr/>
      <dgm:t>
        <a:bodyPr/>
        <a:lstStyle/>
        <a:p>
          <a:endParaRPr lang="en-US"/>
        </a:p>
      </dgm:t>
    </dgm:pt>
    <dgm:pt modelId="{A222C4D4-6229-4A29-BA33-5BE70E7B3F20}" type="pres">
      <dgm:prSet presAssocID="{76A7C9E7-9E6A-4945-846A-FFC06436D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675531-345F-41F5-B4E8-60934E0411F6}" type="pres">
      <dgm:prSet presAssocID="{17BC0939-4535-4D78-8BE7-AE447157466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F2472-E841-45EF-A8B5-7B5127082054}" type="pres">
      <dgm:prSet presAssocID="{4DD3FA10-2DB9-462E-85CF-2E93FFC70EA6}" presName="spacer" presStyleCnt="0"/>
      <dgm:spPr/>
    </dgm:pt>
    <dgm:pt modelId="{27F3E568-927A-4BDB-9556-A39FB4F45464}" type="pres">
      <dgm:prSet presAssocID="{C3DB15D9-196D-49F5-A084-91F1189052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8093D-4180-4272-AC46-0214F14D27E4}" type="pres">
      <dgm:prSet presAssocID="{CF924557-3F3D-415B-A974-D5EA92E6A45B}" presName="spacer" presStyleCnt="0"/>
      <dgm:spPr/>
    </dgm:pt>
    <dgm:pt modelId="{65EB48DE-69E7-457F-8CE3-6AF17DC72817}" type="pres">
      <dgm:prSet presAssocID="{6B895B3A-12B3-468E-8960-550A81CFE2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38B56-8B82-4A2E-B682-30EFC283B2F3}" type="presOf" srcId="{6B895B3A-12B3-468E-8960-550A81CFE208}" destId="{65EB48DE-69E7-457F-8CE3-6AF17DC72817}" srcOrd="0" destOrd="0" presId="urn:microsoft.com/office/officeart/2005/8/layout/vList2"/>
    <dgm:cxn modelId="{E0551D17-75DB-4477-94EA-0084CA54AADA}" type="presOf" srcId="{C3DB15D9-196D-49F5-A084-91F1189052AB}" destId="{27F3E568-927A-4BDB-9556-A39FB4F45464}" srcOrd="0" destOrd="0" presId="urn:microsoft.com/office/officeart/2005/8/layout/vList2"/>
    <dgm:cxn modelId="{4A16B791-FFFB-4E9E-B9CF-50865F76CEF8}" type="presOf" srcId="{17BC0939-4535-4D78-8BE7-AE4471574662}" destId="{23675531-345F-41F5-B4E8-60934E0411F6}" srcOrd="0" destOrd="0" presId="urn:microsoft.com/office/officeart/2005/8/layout/vList2"/>
    <dgm:cxn modelId="{35F67D40-2588-4D66-B8B3-B4DEDC8B978B}" type="presOf" srcId="{76A7C9E7-9E6A-4945-846A-FFC06436D994}" destId="{A222C4D4-6229-4A29-BA33-5BE70E7B3F20}" srcOrd="0" destOrd="0" presId="urn:microsoft.com/office/officeart/2005/8/layout/vList2"/>
    <dgm:cxn modelId="{31141EDD-C9F0-4806-84C5-61DFA3137BEF}" srcId="{76A7C9E7-9E6A-4945-846A-FFC06436D994}" destId="{C3DB15D9-196D-49F5-A084-91F1189052AB}" srcOrd="1" destOrd="0" parTransId="{A02F2008-ADCF-4DC3-BCA5-1E546BC5FAA2}" sibTransId="{CF924557-3F3D-415B-A974-D5EA92E6A45B}"/>
    <dgm:cxn modelId="{5694BAEC-1B14-4B2F-A913-33C727A5A707}" srcId="{76A7C9E7-9E6A-4945-846A-FFC06436D994}" destId="{17BC0939-4535-4D78-8BE7-AE4471574662}" srcOrd="0" destOrd="0" parTransId="{969AA28A-2AAC-494E-8160-E01CB8C160C0}" sibTransId="{4DD3FA10-2DB9-462E-85CF-2E93FFC70EA6}"/>
    <dgm:cxn modelId="{E9A3D00F-6C9D-4491-8B57-8EDCB8B8A792}" srcId="{76A7C9E7-9E6A-4945-846A-FFC06436D994}" destId="{6B895B3A-12B3-468E-8960-550A81CFE208}" srcOrd="2" destOrd="0" parTransId="{7BF2749E-DE1F-4CEA-BA53-3BD42E004DB1}" sibTransId="{7B8F5905-9AD7-40FE-AB78-FD05FF0CEF93}"/>
    <dgm:cxn modelId="{5BFF2704-E5D1-474D-9DCA-3D4B2FC2A92D}" type="presParOf" srcId="{A222C4D4-6229-4A29-BA33-5BE70E7B3F20}" destId="{23675531-345F-41F5-B4E8-60934E0411F6}" srcOrd="0" destOrd="0" presId="urn:microsoft.com/office/officeart/2005/8/layout/vList2"/>
    <dgm:cxn modelId="{FD9B088C-7078-459C-A79B-D88B8C2B2C51}" type="presParOf" srcId="{A222C4D4-6229-4A29-BA33-5BE70E7B3F20}" destId="{288F2472-E841-45EF-A8B5-7B5127082054}" srcOrd="1" destOrd="0" presId="urn:microsoft.com/office/officeart/2005/8/layout/vList2"/>
    <dgm:cxn modelId="{06B3DCC8-08A9-40FD-AFE2-B008F15C50C6}" type="presParOf" srcId="{A222C4D4-6229-4A29-BA33-5BE70E7B3F20}" destId="{27F3E568-927A-4BDB-9556-A39FB4F45464}" srcOrd="2" destOrd="0" presId="urn:microsoft.com/office/officeart/2005/8/layout/vList2"/>
    <dgm:cxn modelId="{5A57947A-3121-42B9-BD2D-EEE74B856682}" type="presParOf" srcId="{A222C4D4-6229-4A29-BA33-5BE70E7B3F20}" destId="{8488093D-4180-4272-AC46-0214F14D27E4}" srcOrd="3" destOrd="0" presId="urn:microsoft.com/office/officeart/2005/8/layout/vList2"/>
    <dgm:cxn modelId="{8E654132-98F2-4DFC-A4DD-F9B9598E4A8C}" type="presParOf" srcId="{A222C4D4-6229-4A29-BA33-5BE70E7B3F20}" destId="{65EB48DE-69E7-457F-8CE3-6AF17DC728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548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8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44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19c7b68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going to be doing this?</a:t>
            </a:r>
            <a:endParaRPr/>
          </a:p>
        </p:txBody>
      </p:sp>
      <p:sp>
        <p:nvSpPr>
          <p:cNvPr id="134" name="Google Shape;134;gb19c7b68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5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7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25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9699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8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800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0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9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06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en@michiganschildre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0" y="4357198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870734" y="6203680"/>
            <a:ext cx="10180696" cy="33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2790"/>
            </a:pPr>
            <a:r>
              <a:rPr lang="en-US" sz="3900" dirty="0">
                <a:solidFill>
                  <a:schemeClr val="tx1"/>
                </a:solidFill>
              </a:rPr>
              <a:t>“The State Budget Basics: How to Gain Support for Kids and Families"</a:t>
            </a:r>
            <a:r>
              <a:rPr lang="en-US" sz="5310" dirty="0">
                <a:solidFill>
                  <a:schemeClr val="tx1"/>
                </a:solidFill>
              </a:rPr>
              <a:t/>
            </a:r>
            <a:br>
              <a:rPr lang="en-US" sz="5310" dirty="0">
                <a:solidFill>
                  <a:schemeClr val="tx1"/>
                </a:solidFill>
              </a:rPr>
            </a:br>
            <a:endParaRPr sz="5310" dirty="0">
              <a:solidFill>
                <a:schemeClr val="tx1"/>
              </a:solidFill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214797" y="5666792"/>
            <a:ext cx="10180696" cy="54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Lunch and Learn: February 2021</a:t>
            </a:r>
            <a:endParaRPr dirty="0"/>
          </a:p>
        </p:txBody>
      </p:sp>
      <p:pic>
        <p:nvPicPr>
          <p:cNvPr id="98" name="Google Shape;98;p1" descr="https://www.michiganschildren.org/wp-content/uploads/2020/01/MC-Home-page-image_v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288" y="470432"/>
            <a:ext cx="8891887" cy="355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8B7AC-56DB-495D-A614-EC732685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23" y="933855"/>
            <a:ext cx="7393021" cy="943584"/>
          </a:xfrm>
        </p:spPr>
        <p:txBody>
          <a:bodyPr>
            <a:normAutofit/>
          </a:bodyPr>
          <a:lstStyle/>
          <a:p>
            <a:r>
              <a:rPr lang="en-US" dirty="0"/>
              <a:t>Panel Discussion: Charting the Way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AE1DBC-0A4C-4513-B33A-A950A3B4E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-2" b="9444"/>
          <a:stretch/>
        </p:blipFill>
        <p:spPr>
          <a:xfrm>
            <a:off x="1" y="10"/>
            <a:ext cx="2032191" cy="2285990"/>
          </a:xfrm>
          <a:custGeom>
            <a:avLst/>
            <a:gdLst/>
            <a:ahLst/>
            <a:cxnLst/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798B7C-617F-429F-9D98-8A15964DB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471" r="-6" b="3472"/>
          <a:stretch/>
        </p:blipFill>
        <p:spPr>
          <a:xfrm>
            <a:off x="1" y="2286001"/>
            <a:ext cx="2388151" cy="2288103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FCD182F-B5CB-4A99-B5D3-23ABD69C8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2286000"/>
            <a:ext cx="206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2A761C7-9E30-4DFE-8236-529682E4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t="8253" r="7" b="5510"/>
          <a:stretch/>
        </p:blipFill>
        <p:spPr>
          <a:xfrm>
            <a:off x="95582" y="4574104"/>
            <a:ext cx="2648210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BBCD71D9-8023-4E72-A25C-9A5E2228DF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268" y="4574104"/>
            <a:ext cx="2346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8">
            <a:extLst>
              <a:ext uri="{FF2B5EF4-FFF2-40B4-BE49-F238E27FC236}">
                <a16:creationId xmlns:a16="http://schemas.microsoft.com/office/drawing/2014/main" xmlns="" id="{F4322758-05EC-443C-B0F7-FBBC5E69D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6106FFB-BBE9-4020-8669-1FF1B680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305" y="2481601"/>
            <a:ext cx="6424439" cy="3880773"/>
          </a:xfrm>
        </p:spPr>
        <p:txBody>
          <a:bodyPr>
            <a:normAutofit/>
          </a:bodyPr>
          <a:lstStyle/>
          <a:p>
            <a:r>
              <a:rPr lang="en-US" dirty="0"/>
              <a:t>Pat Sorenson, Senior Policy Analyst, Michigan League for Public Policy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Christy Callahan, President, Early On Michigan Foundation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Jim Perlaki, Treasurer, Michigan Network for Youth and Families</a:t>
            </a:r>
          </a:p>
        </p:txBody>
      </p:sp>
    </p:spTree>
    <p:extLst>
      <p:ext uri="{BB962C8B-B14F-4D97-AF65-F5344CB8AC3E}">
        <p14:creationId xmlns:p14="http://schemas.microsoft.com/office/powerpoint/2010/main" val="229589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71FC3-0623-4882-A3D7-3862E7E3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 to the Panelists: 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xmlns="" id="{44AC38D6-C726-4C1F-B71C-46F27461D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3B83E5-ECBB-45E5-863C-A7A042C3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Thinking of your own personal experiences where you found success, or even adversity in seeking a slice of state funding, what were </a:t>
            </a:r>
            <a:r>
              <a:rPr lang="en-US" b="1" dirty="0">
                <a:solidFill>
                  <a:schemeClr val="tx1"/>
                </a:solidFill>
              </a:rPr>
              <a:t>those key elements/conversations/turning points </a:t>
            </a:r>
            <a:r>
              <a:rPr lang="en-US" dirty="0">
                <a:solidFill>
                  <a:srgbClr val="FFFFFF"/>
                </a:solidFill>
              </a:rPr>
              <a:t>that either won the day or not? If you weren’t successful the first time, how did you follow up and carry the fight for another time?</a:t>
            </a:r>
          </a:p>
        </p:txBody>
      </p:sp>
    </p:spTree>
    <p:extLst>
      <p:ext uri="{BB962C8B-B14F-4D97-AF65-F5344CB8AC3E}">
        <p14:creationId xmlns:p14="http://schemas.microsoft.com/office/powerpoint/2010/main" val="90901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38FF6-DEC6-40B7-818D-C4FDA8E2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Question to the Panelists: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74B9E-8401-41A3-BCE9-92623CD3C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What resources </a:t>
            </a:r>
            <a:r>
              <a:rPr lang="en-US" dirty="0"/>
              <a:t>(demographics, data points, proposals from other states, </a:t>
            </a:r>
            <a:r>
              <a:rPr lang="en-US" dirty="0" err="1"/>
              <a:t>etc</a:t>
            </a:r>
            <a:r>
              <a:rPr lang="en-US" dirty="0"/>
              <a:t>) did you bring to the conversations that were helpful?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05732-B467-4103-8490-5CC079EE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 to Panelists: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4F956B-F6B1-453A-8591-8AC7BF37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Are there any final lessons learned you would like to share about the budget process and advocating for the needs of children &amp; families?</a:t>
            </a:r>
          </a:p>
        </p:txBody>
      </p:sp>
    </p:spTree>
    <p:extLst>
      <p:ext uri="{BB962C8B-B14F-4D97-AF65-F5344CB8AC3E}">
        <p14:creationId xmlns:p14="http://schemas.microsoft.com/office/powerpoint/2010/main" val="277356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02EC1-5B42-490A-9FF9-6D7AB3A2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Additional Resources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FA616853-2EC2-4BE0-A0EE-4CE54A2AA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0676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72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71" y="1535135"/>
            <a:ext cx="3778286" cy="377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>
            <a:spLocks noGrp="1"/>
          </p:cNvSpPr>
          <p:nvPr>
            <p:ph idx="1"/>
          </p:nvPr>
        </p:nvSpPr>
        <p:spPr>
          <a:xfrm>
            <a:off x="5451650" y="1104397"/>
            <a:ext cx="64512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>
                <a:solidFill>
                  <a:srgbClr val="FFFFFF"/>
                </a:solidFill>
              </a:rPr>
              <a:t>Thank you for joining us!  </a:t>
            </a:r>
            <a:endParaRPr sz="2300"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300" dirty="0">
              <a:solidFill>
                <a:srgbClr val="FFFFFF"/>
              </a:solidFill>
            </a:endParaRPr>
          </a:p>
          <a:p>
            <a:pPr marL="182880" lvl="0" indent="-2019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>
                <a:solidFill>
                  <a:srgbClr val="FFFFFF"/>
                </a:solidFill>
              </a:rPr>
              <a:t>Look for our next Lunch and Learn on March 17th! </a:t>
            </a:r>
            <a:endParaRPr sz="2300"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300" dirty="0">
              <a:solidFill>
                <a:srgbClr val="FFFFFF"/>
              </a:solidFill>
            </a:endParaRPr>
          </a:p>
          <a:p>
            <a:pPr marL="182880" lvl="0" indent="-2019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>
                <a:solidFill>
                  <a:srgbClr val="FFFFFF"/>
                </a:solidFill>
              </a:rPr>
              <a:t>Questions or Follow Up: Please contact Stephen Wallace, Community Engagement and Mobilization: </a:t>
            </a:r>
            <a:endParaRPr sz="2300" dirty="0"/>
          </a:p>
          <a:p>
            <a:pPr marL="182880" lvl="0" indent="-2019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Stephen@michiganschildren.org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endParaRPr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CD697-FCE8-418B-83EC-7422C53E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Housekeeping Items: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C194B5F-3192-45B8-98EA-E74B49B9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49708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55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xmlns="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667AA-98F4-4183-82CE-CEE78CF2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634858-BCD7-4977-8E4D-6BEF3997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Welcome </a:t>
            </a:r>
          </a:p>
          <a:p>
            <a:r>
              <a:rPr lang="en-US" dirty="0"/>
              <a:t>Overview of the State Budget Process and Timeline (Robert Dorigo Jones) </a:t>
            </a:r>
          </a:p>
          <a:p>
            <a:r>
              <a:rPr lang="en-US" dirty="0"/>
              <a:t>Strategies for Engagement during the Budget Process (Matt Gillard) </a:t>
            </a:r>
          </a:p>
          <a:p>
            <a:r>
              <a:rPr lang="en-US" dirty="0"/>
              <a:t>Panel Discussing: Charting the Way Forward </a:t>
            </a:r>
          </a:p>
          <a:p>
            <a:r>
              <a:rPr lang="en-US" dirty="0"/>
              <a:t>Sharing Resources </a:t>
            </a:r>
          </a:p>
          <a:p>
            <a:r>
              <a:rPr lang="en-US" dirty="0"/>
              <a:t>Wrap Up</a:t>
            </a:r>
          </a:p>
          <a:p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01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173">
            <a:extLst>
              <a:ext uri="{FF2B5EF4-FFF2-40B4-BE49-F238E27FC236}">
                <a16:creationId xmlns:a16="http://schemas.microsoft.com/office/drawing/2014/main" xmlns="" id="{3DFBBA17-68C1-41F9-89F3-78F3F2DB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00" name="Freeform 14">
              <a:extLst>
                <a:ext uri="{FF2B5EF4-FFF2-40B4-BE49-F238E27FC236}">
                  <a16:creationId xmlns:a16="http://schemas.microsoft.com/office/drawing/2014/main" xmlns="" id="{3054DDBF-C387-4540-A45A-F9BEB040C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BD859CE-CE14-4780-AE18-EAE4B3284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F0B8A132-768E-483C-A30F-37EB64E041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23">
              <a:extLst>
                <a:ext uri="{FF2B5EF4-FFF2-40B4-BE49-F238E27FC236}">
                  <a16:creationId xmlns:a16="http://schemas.microsoft.com/office/drawing/2014/main" xmlns="" id="{F81F31DC-17B7-43F3-B8DB-CA79E1A1E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9" name="Rectangle 25">
              <a:extLst>
                <a:ext uri="{FF2B5EF4-FFF2-40B4-BE49-F238E27FC236}">
                  <a16:creationId xmlns:a16="http://schemas.microsoft.com/office/drawing/2014/main" xmlns="" id="{66612D03-B350-4569-BA9B-D1E1F914A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xmlns="" id="{C382562E-51EA-49FC-9CA9-9E3E9FCFA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1" name="Rectangle 27">
              <a:extLst>
                <a:ext uri="{FF2B5EF4-FFF2-40B4-BE49-F238E27FC236}">
                  <a16:creationId xmlns:a16="http://schemas.microsoft.com/office/drawing/2014/main" xmlns="" id="{F202B3CB-9607-4519-9EB5-286A461D8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Rectangle 28">
              <a:extLst>
                <a:ext uri="{FF2B5EF4-FFF2-40B4-BE49-F238E27FC236}">
                  <a16:creationId xmlns:a16="http://schemas.microsoft.com/office/drawing/2014/main" xmlns="" id="{8635CEA0-18EC-41D7-BFAE-B45A7669C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3" name="Rectangle 29">
              <a:extLst>
                <a:ext uri="{FF2B5EF4-FFF2-40B4-BE49-F238E27FC236}">
                  <a16:creationId xmlns:a16="http://schemas.microsoft.com/office/drawing/2014/main" xmlns="" id="{FC79C36B-0CF0-4AA7-A3BF-42D6B93173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4" name="Isosceles Triangle 183">
              <a:extLst>
                <a:ext uri="{FF2B5EF4-FFF2-40B4-BE49-F238E27FC236}">
                  <a16:creationId xmlns:a16="http://schemas.microsoft.com/office/drawing/2014/main" xmlns="" id="{1D6C24F4-F8D2-44C2-8CFA-D14C5561D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568141" y="5540354"/>
            <a:ext cx="10923638" cy="131764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-US" sz="2600" i="1" dirty="0">
                <a:solidFill>
                  <a:schemeClr val="tx1"/>
                </a:solidFill>
              </a:rPr>
              <a:t>Budget Basics: Understanding the Process and Your Role</a:t>
            </a: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Robert Dorigo Jones, Director of Public Policy, Michigan’s Children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Matt Gillard, President and CEO, Michigan’s Children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 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62E7F1-A61F-4CFD-B2C9-F2F38A97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16186" r="2" b="16188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8635AA-93E3-47DD-B95F-990C896361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6233" b="35418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5E47F-FBE1-42AF-BCD0-F06535AD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Bobby’s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50B73A-ACEA-4AE2-B62D-3603896F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 free to add more or less </a:t>
            </a:r>
          </a:p>
        </p:txBody>
      </p:sp>
    </p:spTree>
    <p:extLst>
      <p:ext uri="{BB962C8B-B14F-4D97-AF65-F5344CB8AC3E}">
        <p14:creationId xmlns:p14="http://schemas.microsoft.com/office/powerpoint/2010/main" val="192956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E55BE-B043-47FF-AC95-401A2B6D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Bobby’s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4A141-C91D-4F90-8076-964D81EB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E2B08-82CC-4544-8054-46CB7BDD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Matt’s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3057BE-E5D4-473C-B0FA-728338C47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 free to add more or less </a:t>
            </a:r>
          </a:p>
        </p:txBody>
      </p:sp>
    </p:spTree>
    <p:extLst>
      <p:ext uri="{BB962C8B-B14F-4D97-AF65-F5344CB8AC3E}">
        <p14:creationId xmlns:p14="http://schemas.microsoft.com/office/powerpoint/2010/main" val="2567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56D08-29B3-470C-857B-2741AF87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Matt’s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3A5C0A-7179-46A2-8F0A-E8F8CD299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582886-877C-4AEC-A77F-8055EB9A0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xmlns="" id="{171A838D-27EA-485C-9A80-DCE624AB30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059F313-A1BB-425E-9626-2BD43CAC64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9ABF76A-A1AE-44BB-9ECB-D55D2FE29B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5B6D2EC4-82D3-43B8-82D6-028CB4345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20034CE-71F9-4E0F-94D8-99335CB85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1926C6C0-16F7-4CDC-B481-2D19B2F3B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042CE423-CE6E-4EE9-91F2-3E40EFB40A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699BB4BD-31D7-434C-A6DB-E2CF3ACF60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23D406B8-656A-4D8B-91D0-BF4202C86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3F4BFB6-D6B8-446C-8E17-3D54DCA9F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ADFFC45-3DC9-4433-926F-043E879D9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5F26A87-0610-435F-AA13-BD658385C9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6321436-5AAD-4FB6-BB0D-316D4540E8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4B0BD33-3D46-4F43-947A-825DFEF610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2E26C27-E1F5-47DC-9F83-469D196C5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95F944E7-2B4E-4AE2-B4DB-846FF8AE0B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FF14952D-390F-46CC-B302-73DDD9C41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867CDE55-B22A-40D0-882A-9452919EE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8C409231-C942-4808-B529-DAC32A7DB0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CDD517-EF1E-4C07-94EC-A0DECE8D7473}"/>
              </a:ext>
            </a:extLst>
          </p:cNvPr>
          <p:cNvSpPr txBox="1"/>
          <p:nvPr/>
        </p:nvSpPr>
        <p:spPr>
          <a:xfrm>
            <a:off x="677335" y="1282701"/>
            <a:ext cx="5096060" cy="430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Questions?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69370F01-B8C9-4CE4-824C-92B2792E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305</Words>
  <Application>Microsoft Office PowerPoint</Application>
  <PresentationFormat>Widescreen</PresentationFormat>
  <Paragraphs>44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Corbel</vt:lpstr>
      <vt:lpstr>Trebuchet MS</vt:lpstr>
      <vt:lpstr>Wingdings 3</vt:lpstr>
      <vt:lpstr>Arial</vt:lpstr>
      <vt:lpstr>Facet</vt:lpstr>
      <vt:lpstr>“The State Budget Basics: How to Gain Support for Kids and Families" </vt:lpstr>
      <vt:lpstr>Housekeeping Items: </vt:lpstr>
      <vt:lpstr>Agenda</vt:lpstr>
      <vt:lpstr>Budget Basics: Understanding the Process and Your Role   Robert Dorigo Jones, Director of Public Policy, Michigan’s Children   Matt Gillard, President and CEO, Michigan’s Children    </vt:lpstr>
      <vt:lpstr>Bobby’s slide </vt:lpstr>
      <vt:lpstr>Bobby’s slide</vt:lpstr>
      <vt:lpstr>Matt’s Slide</vt:lpstr>
      <vt:lpstr>Matt’s Slide </vt:lpstr>
      <vt:lpstr>PowerPoint Presentation</vt:lpstr>
      <vt:lpstr>Panel Discussion: Charting the Way </vt:lpstr>
      <vt:lpstr>Question to the Panelists: </vt:lpstr>
      <vt:lpstr>Question to the Panelists: </vt:lpstr>
      <vt:lpstr>Question to Panelists: </vt:lpstr>
      <vt:lpstr>Additional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State Budget Basics: How to Gain Support for Kids and Families"</dc:title>
  <dc:creator>Patrick Brown</dc:creator>
  <cp:lastModifiedBy>Kali Montgomery</cp:lastModifiedBy>
  <cp:revision>5</cp:revision>
  <dcterms:created xsi:type="dcterms:W3CDTF">2021-02-16T23:16:03Z</dcterms:created>
  <dcterms:modified xsi:type="dcterms:W3CDTF">2021-02-19T14:59:17Z</dcterms:modified>
</cp:coreProperties>
</file>